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1C86"/>
    <a:srgbClr val="F2F2F2"/>
    <a:srgbClr val="D35C0B"/>
    <a:srgbClr val="365FB2"/>
    <a:srgbClr val="2F543E"/>
    <a:srgbClr val="AF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Objects="1" showGuides="1">
      <p:cViewPr varScale="1">
        <p:scale>
          <a:sx n="107" d="100"/>
          <a:sy n="107" d="100"/>
        </p:scale>
        <p:origin x="168" y="62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11/28/22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7ACAB5-5D9E-9F4E-7A84-325314ABD9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3" y="5933825"/>
            <a:ext cx="12192000" cy="924175"/>
          </a:xfrm>
          <a:prstGeom prst="rect">
            <a:avLst/>
          </a:prstGeom>
        </p:spPr>
      </p:pic>
      <p:pic>
        <p:nvPicPr>
          <p:cNvPr id="6" name="Picture 5" descr="Icon&#10;&#10;Description automatically generated">
            <a:extLst>
              <a:ext uri="{FF2B5EF4-FFF2-40B4-BE49-F238E27FC236}">
                <a16:creationId xmlns:a16="http://schemas.microsoft.com/office/drawing/2014/main" id="{2C68DCAD-FF83-4A47-C7B3-28B44C5195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11450" y="1984119"/>
            <a:ext cx="6769100" cy="965200"/>
          </a:xfrm>
          <a:prstGeom prst="rect">
            <a:avLst/>
          </a:prstGeom>
        </p:spPr>
      </p:pic>
      <p:pic>
        <p:nvPicPr>
          <p:cNvPr id="8" name="Picture 7">
            <a:extLst>
              <a:ext uri="{FF2B5EF4-FFF2-40B4-BE49-F238E27FC236}">
                <a16:creationId xmlns:a16="http://schemas.microsoft.com/office/drawing/2014/main" id="{4C4EDBB0-080F-F1DE-EC9D-DA752BBE93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1140772"/>
          </a:xfrm>
          <a:prstGeom prst="rect">
            <a:avLst/>
          </a:prstGeom>
        </p:spPr>
      </p:pic>
      <p:sp>
        <p:nvSpPr>
          <p:cNvPr id="9" name="Text Placeholder 14">
            <a:extLst>
              <a:ext uri="{FF2B5EF4-FFF2-40B4-BE49-F238E27FC236}">
                <a16:creationId xmlns:a16="http://schemas.microsoft.com/office/drawing/2014/main" id="{6D09D745-EE92-7B12-E320-BA724147EF73}"/>
              </a:ext>
            </a:extLst>
          </p:cNvPr>
          <p:cNvSpPr>
            <a:spLocks noGrp="1"/>
          </p:cNvSpPr>
          <p:nvPr>
            <p:ph type="body" sz="quarter" idx="10"/>
          </p:nvPr>
        </p:nvSpPr>
        <p:spPr>
          <a:xfrm>
            <a:off x="2133600" y="3259348"/>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0" name="Text Placeholder 14">
            <a:extLst>
              <a:ext uri="{FF2B5EF4-FFF2-40B4-BE49-F238E27FC236}">
                <a16:creationId xmlns:a16="http://schemas.microsoft.com/office/drawing/2014/main" id="{ACADED8C-7F3E-619D-DB05-A407A69F6F0B}"/>
              </a:ext>
            </a:extLst>
          </p:cNvPr>
          <p:cNvSpPr>
            <a:spLocks noGrp="1"/>
          </p:cNvSpPr>
          <p:nvPr>
            <p:ph type="body" sz="quarter" idx="11"/>
          </p:nvPr>
        </p:nvSpPr>
        <p:spPr>
          <a:xfrm>
            <a:off x="2133599" y="4125278"/>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128834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DC66C59-2C94-659A-15E8-E17668C9C16E}"/>
              </a:ext>
            </a:extLst>
          </p:cNvPr>
          <p:cNvSpPr/>
          <p:nvPr userDrawn="1"/>
        </p:nvSpPr>
        <p:spPr>
          <a:xfrm>
            <a:off x="3143672" y="620688"/>
            <a:ext cx="1074420" cy="1123962"/>
          </a:xfrm>
          <a:prstGeom prst="ellipse">
            <a:avLst/>
          </a:prstGeom>
          <a:solidFill>
            <a:srgbClr val="99C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E1FEC3"/>
                </a:solidFill>
                <a:latin typeface="+mn-lt"/>
                <a:cs typeface="Times New Roman" panose="02020603050405020304" pitchFamily="18" charset="0"/>
              </a:rPr>
              <a:t>1</a:t>
            </a:r>
          </a:p>
        </p:txBody>
      </p:sp>
      <p:sp>
        <p:nvSpPr>
          <p:cNvPr id="4" name="Oval 3">
            <a:extLst>
              <a:ext uri="{FF2B5EF4-FFF2-40B4-BE49-F238E27FC236}">
                <a16:creationId xmlns:a16="http://schemas.microsoft.com/office/drawing/2014/main" id="{5E884846-CAA7-1F40-730A-A0DA1D94A314}"/>
              </a:ext>
            </a:extLst>
          </p:cNvPr>
          <p:cNvSpPr/>
          <p:nvPr userDrawn="1"/>
        </p:nvSpPr>
        <p:spPr>
          <a:xfrm>
            <a:off x="4393352" y="657986"/>
            <a:ext cx="1074420" cy="1123962"/>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C4F4E3"/>
                </a:solidFill>
                <a:latin typeface="+mn-lt"/>
                <a:cs typeface="Times New Roman" panose="02020603050405020304" pitchFamily="18" charset="0"/>
              </a:rPr>
              <a:t>2</a:t>
            </a:r>
          </a:p>
        </p:txBody>
      </p:sp>
      <p:sp>
        <p:nvSpPr>
          <p:cNvPr id="5" name="Oval 4">
            <a:extLst>
              <a:ext uri="{FF2B5EF4-FFF2-40B4-BE49-F238E27FC236}">
                <a16:creationId xmlns:a16="http://schemas.microsoft.com/office/drawing/2014/main" id="{DCB9758E-5343-F97B-06A4-DE0D7FF9B7EA}"/>
              </a:ext>
            </a:extLst>
          </p:cNvPr>
          <p:cNvSpPr/>
          <p:nvPr userDrawn="1"/>
        </p:nvSpPr>
        <p:spPr>
          <a:xfrm>
            <a:off x="5643032" y="651295"/>
            <a:ext cx="1074420" cy="1123962"/>
          </a:xfrm>
          <a:prstGeom prst="ellipse">
            <a:avLst/>
          </a:prstGeom>
          <a:solidFill>
            <a:srgbClr val="FFC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6600"/>
                </a:solidFill>
                <a:latin typeface="+mn-lt"/>
                <a:cs typeface="Times New Roman" panose="02020603050405020304" pitchFamily="18" charset="0"/>
              </a:rPr>
              <a:t>3</a:t>
            </a:r>
          </a:p>
        </p:txBody>
      </p:sp>
      <p:sp>
        <p:nvSpPr>
          <p:cNvPr id="6" name="Oval 5">
            <a:extLst>
              <a:ext uri="{FF2B5EF4-FFF2-40B4-BE49-F238E27FC236}">
                <a16:creationId xmlns:a16="http://schemas.microsoft.com/office/drawing/2014/main" id="{D9A92AAD-710A-FF7C-6115-87303FDDAB41}"/>
              </a:ext>
            </a:extLst>
          </p:cNvPr>
          <p:cNvSpPr/>
          <p:nvPr userDrawn="1"/>
        </p:nvSpPr>
        <p:spPr>
          <a:xfrm>
            <a:off x="6892712" y="714547"/>
            <a:ext cx="1074420" cy="1123962"/>
          </a:xfrm>
          <a:prstGeom prst="ellipse">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986699"/>
                </a:solidFill>
                <a:latin typeface="+mn-lt"/>
                <a:cs typeface="Times New Roman" panose="02020603050405020304" pitchFamily="18" charset="0"/>
              </a:rPr>
              <a:t>4</a:t>
            </a:r>
          </a:p>
        </p:txBody>
      </p:sp>
      <p:sp>
        <p:nvSpPr>
          <p:cNvPr id="7" name="Oval 6">
            <a:extLst>
              <a:ext uri="{FF2B5EF4-FFF2-40B4-BE49-F238E27FC236}">
                <a16:creationId xmlns:a16="http://schemas.microsoft.com/office/drawing/2014/main" id="{FC2BB011-511B-5AB0-C4A6-37CCDBC266F5}"/>
              </a:ext>
            </a:extLst>
          </p:cNvPr>
          <p:cNvSpPr/>
          <p:nvPr userDrawn="1"/>
        </p:nvSpPr>
        <p:spPr>
          <a:xfrm>
            <a:off x="8142392" y="702506"/>
            <a:ext cx="1074420" cy="1123962"/>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161CA"/>
                </a:solidFill>
                <a:latin typeface="+mn-lt"/>
                <a:cs typeface="Times New Roman" panose="02020603050405020304" pitchFamily="18" charset="0"/>
              </a:rPr>
              <a:t>5</a:t>
            </a:r>
          </a:p>
        </p:txBody>
      </p:sp>
      <p:sp>
        <p:nvSpPr>
          <p:cNvPr id="8" name="Oval 7">
            <a:extLst>
              <a:ext uri="{FF2B5EF4-FFF2-40B4-BE49-F238E27FC236}">
                <a16:creationId xmlns:a16="http://schemas.microsoft.com/office/drawing/2014/main" id="{B150472C-E752-A432-EDC4-F9F76900A78D}"/>
              </a:ext>
            </a:extLst>
          </p:cNvPr>
          <p:cNvSpPr/>
          <p:nvPr userDrawn="1"/>
        </p:nvSpPr>
        <p:spPr>
          <a:xfrm>
            <a:off x="3124103" y="2156060"/>
            <a:ext cx="1074420" cy="1123962"/>
          </a:xfrm>
          <a:prstGeom prst="ellipse">
            <a:avLst/>
          </a:prstGeom>
          <a:solidFill>
            <a:srgbClr val="FF9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E6FF"/>
                </a:solidFill>
                <a:latin typeface="+mn-lt"/>
                <a:cs typeface="Times New Roman" panose="02020603050405020304" pitchFamily="18" charset="0"/>
              </a:rPr>
              <a:t>6</a:t>
            </a:r>
          </a:p>
        </p:txBody>
      </p:sp>
      <p:sp>
        <p:nvSpPr>
          <p:cNvPr id="9" name="Oval 8">
            <a:extLst>
              <a:ext uri="{FF2B5EF4-FFF2-40B4-BE49-F238E27FC236}">
                <a16:creationId xmlns:a16="http://schemas.microsoft.com/office/drawing/2014/main" id="{C01B08F0-9031-016A-1409-568F58C7A96B}"/>
              </a:ext>
            </a:extLst>
          </p:cNvPr>
          <p:cNvSpPr/>
          <p:nvPr userDrawn="1"/>
        </p:nvSpPr>
        <p:spPr>
          <a:xfrm>
            <a:off x="4373783" y="2193358"/>
            <a:ext cx="1074420" cy="112396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CBAF"/>
                </a:solidFill>
                <a:latin typeface="+mn-lt"/>
                <a:cs typeface="Times New Roman" panose="02020603050405020304" pitchFamily="18" charset="0"/>
              </a:rPr>
              <a:t>7</a:t>
            </a:r>
          </a:p>
        </p:txBody>
      </p:sp>
      <p:sp>
        <p:nvSpPr>
          <p:cNvPr id="10" name="Oval 9">
            <a:extLst>
              <a:ext uri="{FF2B5EF4-FFF2-40B4-BE49-F238E27FC236}">
                <a16:creationId xmlns:a16="http://schemas.microsoft.com/office/drawing/2014/main" id="{5EFEA12E-FAAB-6FB4-593C-7EBE21B450C4}"/>
              </a:ext>
            </a:extLst>
          </p:cNvPr>
          <p:cNvSpPr/>
          <p:nvPr userDrawn="1"/>
        </p:nvSpPr>
        <p:spPr>
          <a:xfrm>
            <a:off x="5623463" y="2186667"/>
            <a:ext cx="1074420" cy="1123962"/>
          </a:xfrm>
          <a:prstGeom prst="ellipse">
            <a:avLst/>
          </a:prstGeom>
          <a:solidFill>
            <a:srgbClr val="FFF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9900"/>
                </a:solidFill>
                <a:latin typeface="+mn-lt"/>
                <a:cs typeface="Times New Roman" panose="02020603050405020304" pitchFamily="18" charset="0"/>
              </a:rPr>
              <a:t>8</a:t>
            </a:r>
          </a:p>
        </p:txBody>
      </p:sp>
      <p:sp>
        <p:nvSpPr>
          <p:cNvPr id="11" name="Oval 10">
            <a:extLst>
              <a:ext uri="{FF2B5EF4-FFF2-40B4-BE49-F238E27FC236}">
                <a16:creationId xmlns:a16="http://schemas.microsoft.com/office/drawing/2014/main" id="{8EE68083-05FA-21BE-276C-0867594224C5}"/>
              </a:ext>
            </a:extLst>
          </p:cNvPr>
          <p:cNvSpPr/>
          <p:nvPr userDrawn="1"/>
        </p:nvSpPr>
        <p:spPr>
          <a:xfrm>
            <a:off x="6873143" y="2249919"/>
            <a:ext cx="1074420" cy="1123962"/>
          </a:xfrm>
          <a:prstGeom prst="ellipse">
            <a:avLst/>
          </a:prstGeom>
          <a:solidFill>
            <a:srgbClr val="01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98BBDD"/>
                </a:solidFill>
                <a:latin typeface="+mn-lt"/>
                <a:cs typeface="Times New Roman" panose="02020603050405020304" pitchFamily="18" charset="0"/>
              </a:rPr>
              <a:t>9</a:t>
            </a:r>
          </a:p>
        </p:txBody>
      </p:sp>
      <p:sp>
        <p:nvSpPr>
          <p:cNvPr id="12" name="Oval 11">
            <a:extLst>
              <a:ext uri="{FF2B5EF4-FFF2-40B4-BE49-F238E27FC236}">
                <a16:creationId xmlns:a16="http://schemas.microsoft.com/office/drawing/2014/main" id="{437F95B8-0FCC-C488-0782-6FA9D8F5A20B}"/>
              </a:ext>
            </a:extLst>
          </p:cNvPr>
          <p:cNvSpPr/>
          <p:nvPr userDrawn="1"/>
        </p:nvSpPr>
        <p:spPr>
          <a:xfrm>
            <a:off x="8122823" y="2237878"/>
            <a:ext cx="1074420" cy="1123962"/>
          </a:xfrm>
          <a:prstGeom prst="ellipse">
            <a:avLst/>
          </a:prstGeom>
          <a:solidFill>
            <a:srgbClr val="BDDD7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5400" dirty="0">
                <a:solidFill>
                  <a:srgbClr val="649800"/>
                </a:solidFill>
                <a:latin typeface="+mn-lt"/>
                <a:cs typeface="Times New Roman" panose="02020603050405020304" pitchFamily="18" charset="0"/>
              </a:rPr>
              <a:t>10</a:t>
            </a:r>
          </a:p>
        </p:txBody>
      </p:sp>
      <p:sp>
        <p:nvSpPr>
          <p:cNvPr id="13" name="Oval 12">
            <a:extLst>
              <a:ext uri="{FF2B5EF4-FFF2-40B4-BE49-F238E27FC236}">
                <a16:creationId xmlns:a16="http://schemas.microsoft.com/office/drawing/2014/main" id="{37DBF456-350C-78BD-FEB8-7E5F67842E83}"/>
              </a:ext>
            </a:extLst>
          </p:cNvPr>
          <p:cNvSpPr/>
          <p:nvPr userDrawn="1"/>
        </p:nvSpPr>
        <p:spPr>
          <a:xfrm>
            <a:off x="3124103" y="3545296"/>
            <a:ext cx="1074420" cy="1123962"/>
          </a:xfrm>
          <a:prstGeom prst="ellipse">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DDFAFF"/>
                </a:solidFill>
                <a:latin typeface="+mn-lt"/>
                <a:cs typeface="Times New Roman" panose="02020603050405020304" pitchFamily="18" charset="0"/>
              </a:rPr>
              <a:t>11</a:t>
            </a:r>
          </a:p>
        </p:txBody>
      </p:sp>
      <p:sp>
        <p:nvSpPr>
          <p:cNvPr id="14" name="Oval 13">
            <a:extLst>
              <a:ext uri="{FF2B5EF4-FFF2-40B4-BE49-F238E27FC236}">
                <a16:creationId xmlns:a16="http://schemas.microsoft.com/office/drawing/2014/main" id="{FB0353D0-79B6-0513-341D-8446DB529786}"/>
              </a:ext>
            </a:extLst>
          </p:cNvPr>
          <p:cNvSpPr/>
          <p:nvPr userDrawn="1"/>
        </p:nvSpPr>
        <p:spPr>
          <a:xfrm>
            <a:off x="4373783" y="3582594"/>
            <a:ext cx="1074420" cy="1123962"/>
          </a:xfrm>
          <a:prstGeom prst="ellipse">
            <a:avLst/>
          </a:prstGeom>
          <a:solidFill>
            <a:srgbClr val="99CC0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E3FFA8"/>
                </a:solidFill>
                <a:latin typeface="+mn-lt"/>
                <a:cs typeface="Times New Roman" panose="02020603050405020304" pitchFamily="18" charset="0"/>
              </a:rPr>
              <a:t>12</a:t>
            </a:r>
          </a:p>
        </p:txBody>
      </p:sp>
      <p:sp>
        <p:nvSpPr>
          <p:cNvPr id="15" name="Oval 14">
            <a:extLst>
              <a:ext uri="{FF2B5EF4-FFF2-40B4-BE49-F238E27FC236}">
                <a16:creationId xmlns:a16="http://schemas.microsoft.com/office/drawing/2014/main" id="{C57FE835-7E7C-AF2F-1B21-C17A41E52A17}"/>
              </a:ext>
            </a:extLst>
          </p:cNvPr>
          <p:cNvSpPr/>
          <p:nvPr userDrawn="1"/>
        </p:nvSpPr>
        <p:spPr>
          <a:xfrm>
            <a:off x="5623463" y="3575903"/>
            <a:ext cx="1074420" cy="1123962"/>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FFD5FE"/>
                </a:solidFill>
                <a:latin typeface="+mn-lt"/>
                <a:cs typeface="Times New Roman" panose="02020603050405020304" pitchFamily="18" charset="0"/>
              </a:rPr>
              <a:t>13</a:t>
            </a:r>
          </a:p>
        </p:txBody>
      </p:sp>
      <p:sp>
        <p:nvSpPr>
          <p:cNvPr id="16" name="Oval 15">
            <a:extLst>
              <a:ext uri="{FF2B5EF4-FFF2-40B4-BE49-F238E27FC236}">
                <a16:creationId xmlns:a16="http://schemas.microsoft.com/office/drawing/2014/main" id="{6667DB26-6427-999A-E93C-E4B8040F4978}"/>
              </a:ext>
            </a:extLst>
          </p:cNvPr>
          <p:cNvSpPr/>
          <p:nvPr userDrawn="1"/>
        </p:nvSpPr>
        <p:spPr>
          <a:xfrm>
            <a:off x="8122823" y="3627114"/>
            <a:ext cx="1074420" cy="1123962"/>
          </a:xfrm>
          <a:prstGeom prst="ellipse">
            <a:avLst/>
          </a:prstGeom>
          <a:solidFill>
            <a:srgbClr val="CC99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F3D6FF"/>
                </a:solidFill>
                <a:latin typeface="+mn-lt"/>
                <a:cs typeface="Times New Roman" panose="02020603050405020304" pitchFamily="18" charset="0"/>
              </a:rPr>
              <a:t>15</a:t>
            </a:r>
          </a:p>
        </p:txBody>
      </p:sp>
      <p:sp>
        <p:nvSpPr>
          <p:cNvPr id="17" name="Oval 16">
            <a:extLst>
              <a:ext uri="{FF2B5EF4-FFF2-40B4-BE49-F238E27FC236}">
                <a16:creationId xmlns:a16="http://schemas.microsoft.com/office/drawing/2014/main" id="{49263C74-FAFC-7AFE-77B8-AC17A1166D4B}"/>
              </a:ext>
            </a:extLst>
          </p:cNvPr>
          <p:cNvSpPr/>
          <p:nvPr userDrawn="1"/>
        </p:nvSpPr>
        <p:spPr>
          <a:xfrm>
            <a:off x="3124103" y="4950962"/>
            <a:ext cx="1074420" cy="1123200"/>
          </a:xfrm>
          <a:prstGeom prst="ellipse">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C6E1D6"/>
                </a:solidFill>
                <a:latin typeface="+mn-lt"/>
                <a:cs typeface="Times New Roman" panose="02020603050405020304" pitchFamily="18" charset="0"/>
              </a:rPr>
              <a:t>16</a:t>
            </a:r>
          </a:p>
        </p:txBody>
      </p:sp>
      <p:sp>
        <p:nvSpPr>
          <p:cNvPr id="18" name="Oval 17">
            <a:extLst>
              <a:ext uri="{FF2B5EF4-FFF2-40B4-BE49-F238E27FC236}">
                <a16:creationId xmlns:a16="http://schemas.microsoft.com/office/drawing/2014/main" id="{3A49CF2F-E7CB-B23B-3AEC-AE3523BAB67A}"/>
              </a:ext>
            </a:extLst>
          </p:cNvPr>
          <p:cNvSpPr/>
          <p:nvPr userDrawn="1"/>
        </p:nvSpPr>
        <p:spPr>
          <a:xfrm>
            <a:off x="4373783" y="4988260"/>
            <a:ext cx="1074420" cy="11239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BBDDFF"/>
                </a:solidFill>
                <a:latin typeface="+mn-lt"/>
                <a:cs typeface="Times New Roman" panose="02020603050405020304" pitchFamily="18" charset="0"/>
              </a:rPr>
              <a:t>17</a:t>
            </a:r>
          </a:p>
        </p:txBody>
      </p:sp>
      <p:sp>
        <p:nvSpPr>
          <p:cNvPr id="19" name="Oval 18">
            <a:extLst>
              <a:ext uri="{FF2B5EF4-FFF2-40B4-BE49-F238E27FC236}">
                <a16:creationId xmlns:a16="http://schemas.microsoft.com/office/drawing/2014/main" id="{64FE454D-928C-79D4-C80C-D6B8D73B921F}"/>
              </a:ext>
            </a:extLst>
          </p:cNvPr>
          <p:cNvSpPr/>
          <p:nvPr userDrawn="1"/>
        </p:nvSpPr>
        <p:spPr>
          <a:xfrm>
            <a:off x="6873143" y="3613248"/>
            <a:ext cx="1074420" cy="1123962"/>
          </a:xfrm>
          <a:prstGeom prst="ellipse">
            <a:avLst/>
          </a:prstGeom>
          <a:solidFill>
            <a:srgbClr val="FFCD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FF6600"/>
                </a:solidFill>
                <a:latin typeface="+mn-lt"/>
                <a:cs typeface="Times New Roman" panose="02020603050405020304" pitchFamily="18" charset="0"/>
              </a:rPr>
              <a:t>14</a:t>
            </a:r>
          </a:p>
        </p:txBody>
      </p:sp>
      <p:sp>
        <p:nvSpPr>
          <p:cNvPr id="20" name="Oval 19">
            <a:extLst>
              <a:ext uri="{FF2B5EF4-FFF2-40B4-BE49-F238E27FC236}">
                <a16:creationId xmlns:a16="http://schemas.microsoft.com/office/drawing/2014/main" id="{56AC724C-0791-D1C5-7351-C02BAFF0D6BD}"/>
              </a:ext>
            </a:extLst>
          </p:cNvPr>
          <p:cNvSpPr/>
          <p:nvPr userDrawn="1"/>
        </p:nvSpPr>
        <p:spPr>
          <a:xfrm>
            <a:off x="5623463" y="5002731"/>
            <a:ext cx="1074420" cy="1123962"/>
          </a:xfrm>
          <a:prstGeom prst="ellipse">
            <a:avLst/>
          </a:prstGeom>
          <a:solidFill>
            <a:srgbClr val="FFFF6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400" dirty="0">
                <a:solidFill>
                  <a:srgbClr val="FF9900"/>
                </a:solidFill>
                <a:latin typeface="+mn-lt"/>
                <a:cs typeface="Times New Roman" panose="02020603050405020304" pitchFamily="18" charset="0"/>
              </a:rPr>
              <a:t>18</a:t>
            </a:r>
          </a:p>
        </p:txBody>
      </p:sp>
    </p:spTree>
    <p:extLst>
      <p:ext uri="{BB962C8B-B14F-4D97-AF65-F5344CB8AC3E}">
        <p14:creationId xmlns:p14="http://schemas.microsoft.com/office/powerpoint/2010/main" val="203572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7ACAB5-5D9E-9F4E-7A84-325314ABD9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3" y="5933825"/>
            <a:ext cx="12192000" cy="924175"/>
          </a:xfrm>
          <a:prstGeom prst="rect">
            <a:avLst/>
          </a:prstGeom>
        </p:spPr>
      </p:pic>
      <p:pic>
        <p:nvPicPr>
          <p:cNvPr id="6" name="Picture 5" descr="Icon&#10;&#10;Description automatically generated">
            <a:extLst>
              <a:ext uri="{FF2B5EF4-FFF2-40B4-BE49-F238E27FC236}">
                <a16:creationId xmlns:a16="http://schemas.microsoft.com/office/drawing/2014/main" id="{2C68DCAD-FF83-4A47-C7B3-28B44C5195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376" y="1888108"/>
            <a:ext cx="6072904" cy="865930"/>
          </a:xfrm>
          <a:prstGeom prst="rect">
            <a:avLst/>
          </a:prstGeom>
        </p:spPr>
      </p:pic>
      <p:pic>
        <p:nvPicPr>
          <p:cNvPr id="8" name="Picture 7">
            <a:extLst>
              <a:ext uri="{FF2B5EF4-FFF2-40B4-BE49-F238E27FC236}">
                <a16:creationId xmlns:a16="http://schemas.microsoft.com/office/drawing/2014/main" id="{4C4EDBB0-080F-F1DE-EC9D-DA752BBE93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1140772"/>
          </a:xfrm>
          <a:prstGeom prst="rect">
            <a:avLst/>
          </a:prstGeom>
        </p:spPr>
      </p:pic>
      <p:sp>
        <p:nvSpPr>
          <p:cNvPr id="7" name="Text Placeholder 14">
            <a:extLst>
              <a:ext uri="{FF2B5EF4-FFF2-40B4-BE49-F238E27FC236}">
                <a16:creationId xmlns:a16="http://schemas.microsoft.com/office/drawing/2014/main" id="{B3189279-6EC0-6438-EC5D-C1BBF502A381}"/>
              </a:ext>
            </a:extLst>
          </p:cNvPr>
          <p:cNvSpPr>
            <a:spLocks noGrp="1"/>
          </p:cNvSpPr>
          <p:nvPr>
            <p:ph type="body" sz="quarter" idx="10"/>
          </p:nvPr>
        </p:nvSpPr>
        <p:spPr>
          <a:xfrm>
            <a:off x="623392" y="3186535"/>
            <a:ext cx="568863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1" name="Text Placeholder 14">
            <a:extLst>
              <a:ext uri="{FF2B5EF4-FFF2-40B4-BE49-F238E27FC236}">
                <a16:creationId xmlns:a16="http://schemas.microsoft.com/office/drawing/2014/main" id="{45ED02C8-A6A5-394B-E32B-411BBA588D42}"/>
              </a:ext>
            </a:extLst>
          </p:cNvPr>
          <p:cNvSpPr>
            <a:spLocks noGrp="1"/>
          </p:cNvSpPr>
          <p:nvPr>
            <p:ph type="body" sz="quarter" idx="11"/>
          </p:nvPr>
        </p:nvSpPr>
        <p:spPr>
          <a:xfrm>
            <a:off x="-172515" y="4453762"/>
            <a:ext cx="6916588"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2" name="Picture Placeholder 3">
            <a:extLst>
              <a:ext uri="{FF2B5EF4-FFF2-40B4-BE49-F238E27FC236}">
                <a16:creationId xmlns:a16="http://schemas.microsoft.com/office/drawing/2014/main" id="{6DB9DE15-A72A-5569-EFDF-E5E72835C051}"/>
              </a:ext>
            </a:extLst>
          </p:cNvPr>
          <p:cNvSpPr>
            <a:spLocks noGrp="1"/>
          </p:cNvSpPr>
          <p:nvPr>
            <p:ph type="pic" sz="quarter" idx="13"/>
          </p:nvPr>
        </p:nvSpPr>
        <p:spPr>
          <a:xfrm>
            <a:off x="7248129" y="1925638"/>
            <a:ext cx="4608910" cy="3387725"/>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87871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11845106"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397422"/>
            <a:ext cx="11845106"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4076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75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50" r:id="rId3"/>
    <p:sldLayoutId id="2147483666" r:id="rId4"/>
    <p:sldLayoutId id="2147483673" r:id="rId5"/>
    <p:sldLayoutId id="2147483674" r:id="rId6"/>
    <p:sldLayoutId id="2147483681" r:id="rId7"/>
    <p:sldLayoutId id="2147483675" r:id="rId8"/>
    <p:sldLayoutId id="2147483665" r:id="rId9"/>
    <p:sldLayoutId id="2147483667" r:id="rId10"/>
    <p:sldLayoutId id="2147483668" r:id="rId11"/>
    <p:sldLayoutId id="2147483664" r:id="rId12"/>
    <p:sldLayoutId id="2147483661" r:id="rId13"/>
    <p:sldLayoutId id="2147483676" r:id="rId14"/>
    <p:sldLayoutId id="2147483662" r:id="rId15"/>
    <p:sldLayoutId id="2147483660" r:id="rId16"/>
    <p:sldLayoutId id="2147483677" r:id="rId17"/>
    <p:sldLayoutId id="2147483678"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p:txBody>
          <a:bodyPr/>
          <a:lstStyle/>
          <a:p>
            <a:r>
              <a:rPr lang="en-GB" altLang="en-US" sz="4000" dirty="0"/>
              <a:t>Planning an escape as a runaway slave</a:t>
            </a:r>
            <a:endParaRPr lang="en-US" dirty="0">
              <a:latin typeface="+mn-lt"/>
            </a:endParaRPr>
          </a:p>
        </p:txBody>
      </p:sp>
      <p:sp>
        <p:nvSpPr>
          <p:cNvPr id="6" name="Text Placeholder 5">
            <a:extLst>
              <a:ext uri="{FF2B5EF4-FFF2-40B4-BE49-F238E27FC236}">
                <a16:creationId xmlns:a16="http://schemas.microsoft.com/office/drawing/2014/main" id="{44FD076E-6B83-773B-7529-B33EE175E4BB}"/>
              </a:ext>
            </a:extLst>
          </p:cNvPr>
          <p:cNvSpPr>
            <a:spLocks noGrp="1"/>
          </p:cNvSpPr>
          <p:nvPr>
            <p:ph type="body" sz="quarter" idx="11"/>
          </p:nvPr>
        </p:nvSpPr>
        <p:spPr>
          <a:xfrm>
            <a:off x="4271" y="4869160"/>
            <a:ext cx="6916588" cy="457200"/>
          </a:xfrm>
        </p:spPr>
        <p:txBody>
          <a:bodyPr/>
          <a:lstStyle/>
          <a:p>
            <a:r>
              <a:rPr lang="en-GB" altLang="en-US" sz="2400" dirty="0">
                <a:solidFill>
                  <a:schemeClr val="bg1">
                    <a:lumMod val="50000"/>
                  </a:schemeClr>
                </a:solidFill>
              </a:rPr>
              <a:t>Why did some succeed in running away and others got caught?</a:t>
            </a:r>
            <a:endParaRPr lang="en-US" altLang="en-US" sz="2400" dirty="0">
              <a:solidFill>
                <a:schemeClr val="bg1">
                  <a:lumMod val="50000"/>
                </a:schemeClr>
              </a:solidFill>
            </a:endParaRPr>
          </a:p>
          <a:p>
            <a:endParaRPr lang="en-US" dirty="0">
              <a:solidFill>
                <a:schemeClr val="bg1">
                  <a:lumMod val="50000"/>
                </a:schemeClr>
              </a:solidFill>
            </a:endParaRPr>
          </a:p>
        </p:txBody>
      </p:sp>
      <p:pic>
        <p:nvPicPr>
          <p:cNvPr id="1026" name="Picture 2">
            <a:extLst>
              <a:ext uri="{FF2B5EF4-FFF2-40B4-BE49-F238E27FC236}">
                <a16:creationId xmlns:a16="http://schemas.microsoft.com/office/drawing/2014/main" id="{5D642EAF-2A79-3FD4-FD9D-C494AAF7248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24192" y="2204864"/>
            <a:ext cx="3829448" cy="3067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6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C619FF-9AED-F019-D51F-7838938BD378}"/>
              </a:ext>
            </a:extLst>
          </p:cNvPr>
          <p:cNvSpPr txBox="1">
            <a:spLocks noChangeArrowheads="1"/>
          </p:cNvSpPr>
          <p:nvPr/>
        </p:nvSpPr>
        <p:spPr>
          <a:xfrm>
            <a:off x="1557536" y="862608"/>
            <a:ext cx="4038600" cy="2362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a:t>    </a:t>
            </a:r>
            <a:r>
              <a:rPr lang="en-US" altLang="en-US" sz="2000" b="1"/>
              <a:t>GREENWICH, Feb. 15, 1770.  RUN away from the subscriber, in Gloucester county, the 5th instant, </a:t>
            </a:r>
          </a:p>
        </p:txBody>
      </p:sp>
      <p:sp>
        <p:nvSpPr>
          <p:cNvPr id="4" name="Text Box 8">
            <a:extLst>
              <a:ext uri="{FF2B5EF4-FFF2-40B4-BE49-F238E27FC236}">
                <a16:creationId xmlns:a16="http://schemas.microsoft.com/office/drawing/2014/main" id="{FD882734-9726-CEFE-F3B2-48C0A29E87A1}"/>
              </a:ext>
            </a:extLst>
          </p:cNvPr>
          <p:cNvSpPr txBox="1">
            <a:spLocks noChangeArrowheads="1"/>
          </p:cNvSpPr>
          <p:nvPr/>
        </p:nvSpPr>
        <p:spPr bwMode="auto">
          <a:xfrm>
            <a:off x="1938536" y="2691408"/>
            <a:ext cx="3505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000" b="1"/>
              <a:t>a very likely Virginia born Negro fellow named Adam, of a yellow complexion, about 25 years old, near 6 feet high, by trade a sawyer and cooper;</a:t>
            </a:r>
          </a:p>
          <a:p>
            <a:endParaRPr lang="en-US" altLang="en-US" sz="2000" b="1"/>
          </a:p>
        </p:txBody>
      </p:sp>
      <p:pic>
        <p:nvPicPr>
          <p:cNvPr id="5" name="Picture 29">
            <a:extLst>
              <a:ext uri="{FF2B5EF4-FFF2-40B4-BE49-F238E27FC236}">
                <a16:creationId xmlns:a16="http://schemas.microsoft.com/office/drawing/2014/main" id="{283F4F48-F29C-D87D-34D8-03EDBEDD4E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519936" y="1700808"/>
            <a:ext cx="4648200" cy="3603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30">
            <a:extLst>
              <a:ext uri="{FF2B5EF4-FFF2-40B4-BE49-F238E27FC236}">
                <a16:creationId xmlns:a16="http://schemas.microsoft.com/office/drawing/2014/main" id="{B1173441-8301-9CAB-816B-85615D22F6CC}"/>
              </a:ext>
            </a:extLst>
          </p:cNvPr>
          <p:cNvSpPr>
            <a:spLocks noChangeShapeType="1"/>
          </p:cNvSpPr>
          <p:nvPr/>
        </p:nvSpPr>
        <p:spPr bwMode="auto">
          <a:xfrm>
            <a:off x="5519936" y="1167408"/>
            <a:ext cx="14478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31">
            <a:extLst>
              <a:ext uri="{FF2B5EF4-FFF2-40B4-BE49-F238E27FC236}">
                <a16:creationId xmlns:a16="http://schemas.microsoft.com/office/drawing/2014/main" id="{CC7ACBE6-35B6-04E6-922B-F428A4780080}"/>
              </a:ext>
            </a:extLst>
          </p:cNvPr>
          <p:cNvSpPr>
            <a:spLocks noChangeShapeType="1"/>
          </p:cNvSpPr>
          <p:nvPr/>
        </p:nvSpPr>
        <p:spPr bwMode="auto">
          <a:xfrm flipH="1">
            <a:off x="8339336" y="2691408"/>
            <a:ext cx="1524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7154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4F07AA1-C2BA-269C-245B-65B4554D2284}"/>
              </a:ext>
            </a:extLst>
          </p:cNvPr>
          <p:cNvSpPr txBox="1">
            <a:spLocks noChangeArrowheads="1"/>
          </p:cNvSpPr>
          <p:nvPr/>
        </p:nvSpPr>
        <p:spPr>
          <a:xfrm>
            <a:off x="335360" y="188640"/>
            <a:ext cx="5046712" cy="2362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000" dirty="0"/>
              <a:t>     ……he had on when he went away a white plains waistcoat and breeches, knit yarn stockings, Virginia shoes, steel buckles, an </a:t>
            </a:r>
            <a:r>
              <a:rPr lang="en-US" altLang="en-US" sz="2000" dirty="0" err="1"/>
              <a:t>oznabrigs</a:t>
            </a:r>
            <a:r>
              <a:rPr lang="en-US" altLang="en-US" sz="2000" dirty="0"/>
              <a:t> shirt and a felt hat.  </a:t>
            </a:r>
          </a:p>
        </p:txBody>
      </p:sp>
      <p:sp>
        <p:nvSpPr>
          <p:cNvPr id="3" name="Text Box 12">
            <a:extLst>
              <a:ext uri="{FF2B5EF4-FFF2-40B4-BE49-F238E27FC236}">
                <a16:creationId xmlns:a16="http://schemas.microsoft.com/office/drawing/2014/main" id="{F631284F-A418-EB5E-641A-60DED78C9075}"/>
              </a:ext>
            </a:extLst>
          </p:cNvPr>
          <p:cNvSpPr txBox="1">
            <a:spLocks noChangeArrowheads="1"/>
          </p:cNvSpPr>
          <p:nvPr/>
        </p:nvSpPr>
        <p:spPr bwMode="auto">
          <a:xfrm>
            <a:off x="551384" y="2550840"/>
            <a:ext cx="49830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a:t>He carried with him a light coloured suit of cloth </a:t>
            </a:r>
            <a:r>
              <a:rPr lang="en-GB" altLang="en-US" sz="2000" dirty="0" err="1"/>
              <a:t>cloaths</a:t>
            </a:r>
            <a:r>
              <a:rPr lang="en-GB" altLang="en-US" sz="2000" dirty="0"/>
              <a:t>, and other things unknown, and some books;</a:t>
            </a:r>
          </a:p>
          <a:p>
            <a:endParaRPr lang="en-US" altLang="en-US" sz="2000" dirty="0"/>
          </a:p>
        </p:txBody>
      </p:sp>
      <p:sp>
        <p:nvSpPr>
          <p:cNvPr id="4" name="Text Box 13">
            <a:extLst>
              <a:ext uri="{FF2B5EF4-FFF2-40B4-BE49-F238E27FC236}">
                <a16:creationId xmlns:a16="http://schemas.microsoft.com/office/drawing/2014/main" id="{01C2E37B-A335-B443-A800-3FD663F372CA}"/>
              </a:ext>
            </a:extLst>
          </p:cNvPr>
          <p:cNvSpPr txBox="1">
            <a:spLocks noChangeArrowheads="1"/>
          </p:cNvSpPr>
          <p:nvPr/>
        </p:nvSpPr>
        <p:spPr bwMode="auto">
          <a:xfrm>
            <a:off x="695400" y="4151040"/>
            <a:ext cx="46085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a:t>as he can read and write an indifferent hand he purposed, when he went off, to forge himself a pass to go to Carolina, to pass as a freeman.</a:t>
            </a:r>
          </a:p>
          <a:p>
            <a:endParaRPr lang="en-US" altLang="en-US" sz="2000" dirty="0"/>
          </a:p>
        </p:txBody>
      </p:sp>
      <p:pic>
        <p:nvPicPr>
          <p:cNvPr id="5" name="Picture 24">
            <a:extLst>
              <a:ext uri="{FF2B5EF4-FFF2-40B4-BE49-F238E27FC236}">
                <a16:creationId xmlns:a16="http://schemas.microsoft.com/office/drawing/2014/main" id="{881B7281-19A1-0C55-873D-80B30A6D96B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610672" y="1255440"/>
            <a:ext cx="4670425" cy="3748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25">
            <a:extLst>
              <a:ext uri="{FF2B5EF4-FFF2-40B4-BE49-F238E27FC236}">
                <a16:creationId xmlns:a16="http://schemas.microsoft.com/office/drawing/2014/main" id="{DD51BAB6-963E-C37E-7384-44FCC0517455}"/>
              </a:ext>
            </a:extLst>
          </p:cNvPr>
          <p:cNvSpPr>
            <a:spLocks noChangeShapeType="1"/>
          </p:cNvSpPr>
          <p:nvPr/>
        </p:nvSpPr>
        <p:spPr bwMode="auto">
          <a:xfrm>
            <a:off x="5458272" y="417240"/>
            <a:ext cx="3124200" cy="1981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6">
            <a:extLst>
              <a:ext uri="{FF2B5EF4-FFF2-40B4-BE49-F238E27FC236}">
                <a16:creationId xmlns:a16="http://schemas.microsoft.com/office/drawing/2014/main" id="{37EB8323-9996-042F-EA03-B00AC67E1452}"/>
              </a:ext>
            </a:extLst>
          </p:cNvPr>
          <p:cNvSpPr>
            <a:spLocks noChangeShapeType="1"/>
          </p:cNvSpPr>
          <p:nvPr/>
        </p:nvSpPr>
        <p:spPr bwMode="auto">
          <a:xfrm flipH="1">
            <a:off x="9573072" y="3541440"/>
            <a:ext cx="3048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933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F6D7C5-F3BA-2834-D1EA-4F64DE7CCC17}"/>
              </a:ext>
            </a:extLst>
          </p:cNvPr>
          <p:cNvSpPr>
            <a:spLocks noGrp="1"/>
          </p:cNvSpPr>
          <p:nvPr>
            <p:ph type="body" sz="quarter" idx="10"/>
          </p:nvPr>
        </p:nvSpPr>
        <p:spPr/>
        <p:txBody>
          <a:bodyPr/>
          <a:lstStyle/>
          <a:p>
            <a:r>
              <a:rPr lang="en-GB" altLang="en-US" sz="3200" dirty="0"/>
              <a:t>A pass looked like this.</a:t>
            </a:r>
            <a:endParaRPr lang="en-US" dirty="0"/>
          </a:p>
        </p:txBody>
      </p:sp>
      <p:sp>
        <p:nvSpPr>
          <p:cNvPr id="4" name="TextBox 3">
            <a:extLst>
              <a:ext uri="{FF2B5EF4-FFF2-40B4-BE49-F238E27FC236}">
                <a16:creationId xmlns:a16="http://schemas.microsoft.com/office/drawing/2014/main" id="{93BA1ABB-D93E-6BF7-4F16-FD3720467EEC}"/>
              </a:ext>
            </a:extLst>
          </p:cNvPr>
          <p:cNvSpPr txBox="1"/>
          <p:nvPr/>
        </p:nvSpPr>
        <p:spPr>
          <a:xfrm>
            <a:off x="479376" y="1124744"/>
            <a:ext cx="8424936" cy="523220"/>
          </a:xfrm>
          <a:prstGeom prst="rect">
            <a:avLst/>
          </a:prstGeom>
          <a:noFill/>
        </p:spPr>
        <p:txBody>
          <a:bodyPr wrap="square">
            <a:spAutoFit/>
          </a:bodyPr>
          <a:lstStyle/>
          <a:p>
            <a:pPr marL="285750" indent="-285750">
              <a:buFont typeface="Arial" panose="020B0604020202020204" pitchFamily="34" charset="0"/>
              <a:buChar char="•"/>
            </a:pPr>
            <a:r>
              <a:rPr lang="en-GB" altLang="en-US" sz="2800" dirty="0"/>
              <a:t>What do you think the first word says?</a:t>
            </a:r>
            <a:endParaRPr lang="en-US" sz="2800" dirty="0"/>
          </a:p>
        </p:txBody>
      </p:sp>
      <p:pic>
        <p:nvPicPr>
          <p:cNvPr id="5" name="Picture 5">
            <a:extLst>
              <a:ext uri="{FF2B5EF4-FFF2-40B4-BE49-F238E27FC236}">
                <a16:creationId xmlns:a16="http://schemas.microsoft.com/office/drawing/2014/main" id="{E8C8D260-7945-21B0-2177-6B823641AA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51584" y="1916832"/>
            <a:ext cx="6496050" cy="4086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23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321C0A-BBDB-2FD5-93AE-C2B4247B9B6F}"/>
              </a:ext>
            </a:extLst>
          </p:cNvPr>
          <p:cNvSpPr txBox="1">
            <a:spLocks noChangeArrowheads="1"/>
          </p:cNvSpPr>
          <p:nvPr/>
        </p:nvSpPr>
        <p:spPr>
          <a:xfrm>
            <a:off x="456456" y="1375048"/>
            <a:ext cx="5406752"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Tx/>
              <a:buNone/>
            </a:pPr>
            <a:r>
              <a:rPr lang="en-US" altLang="en-US" sz="2400" dirty="0"/>
              <a:t>    I will give FORTY SHILLINGS reward, besides the allowance by law, to any person that delivers the said slave to me, or either of my overseers, in this county; and if taken in Carolina FIVE POUNDS. JOHN FOX.</a:t>
            </a:r>
          </a:p>
          <a:p>
            <a:pPr>
              <a:lnSpc>
                <a:spcPct val="150000"/>
              </a:lnSpc>
            </a:pPr>
            <a:endParaRPr lang="en-US" altLang="en-US" sz="2400" dirty="0"/>
          </a:p>
          <a:p>
            <a:endParaRPr lang="en-US" altLang="en-US" sz="2400" dirty="0"/>
          </a:p>
        </p:txBody>
      </p:sp>
      <p:pic>
        <p:nvPicPr>
          <p:cNvPr id="4" name="Picture 17">
            <a:extLst>
              <a:ext uri="{FF2B5EF4-FFF2-40B4-BE49-F238E27FC236}">
                <a16:creationId xmlns:a16="http://schemas.microsoft.com/office/drawing/2014/main" id="{5136E9F1-2D63-922C-9169-F6E426859A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168008" y="2060848"/>
            <a:ext cx="4572000" cy="3541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Line 18">
            <a:extLst>
              <a:ext uri="{FF2B5EF4-FFF2-40B4-BE49-F238E27FC236}">
                <a16:creationId xmlns:a16="http://schemas.microsoft.com/office/drawing/2014/main" id="{87570C40-27E4-1E1D-24E2-6591C0534870}"/>
              </a:ext>
            </a:extLst>
          </p:cNvPr>
          <p:cNvSpPr>
            <a:spLocks noChangeShapeType="1"/>
          </p:cNvSpPr>
          <p:nvPr/>
        </p:nvSpPr>
        <p:spPr bwMode="auto">
          <a:xfrm>
            <a:off x="5177408" y="1603648"/>
            <a:ext cx="2362200" cy="2819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Placeholder 5">
            <a:extLst>
              <a:ext uri="{FF2B5EF4-FFF2-40B4-BE49-F238E27FC236}">
                <a16:creationId xmlns:a16="http://schemas.microsoft.com/office/drawing/2014/main" id="{5AEDACBF-A5B8-CC89-05B1-60D24C24EBFE}"/>
              </a:ext>
            </a:extLst>
          </p:cNvPr>
          <p:cNvSpPr>
            <a:spLocks noGrp="1"/>
          </p:cNvSpPr>
          <p:nvPr>
            <p:ph type="body" sz="quarter" idx="10"/>
          </p:nvPr>
        </p:nvSpPr>
        <p:spPr/>
        <p:txBody>
          <a:bodyPr/>
          <a:lstStyle/>
          <a:p>
            <a:r>
              <a:rPr lang="en-US" dirty="0"/>
              <a:t>Reward</a:t>
            </a:r>
          </a:p>
        </p:txBody>
      </p:sp>
    </p:spTree>
    <p:extLst>
      <p:ext uri="{BB962C8B-B14F-4D97-AF65-F5344CB8AC3E}">
        <p14:creationId xmlns:p14="http://schemas.microsoft.com/office/powerpoint/2010/main" val="39077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34DF4F-D655-3699-66CC-2C3ACD538B31}"/>
              </a:ext>
            </a:extLst>
          </p:cNvPr>
          <p:cNvSpPr>
            <a:spLocks noGrp="1"/>
          </p:cNvSpPr>
          <p:nvPr>
            <p:ph type="body" sz="quarter" idx="10"/>
          </p:nvPr>
        </p:nvSpPr>
        <p:spPr/>
        <p:txBody>
          <a:bodyPr/>
          <a:lstStyle/>
          <a:p>
            <a:r>
              <a:rPr lang="en-US" dirty="0"/>
              <a:t>Teachers notes refers to slide 10</a:t>
            </a:r>
          </a:p>
        </p:txBody>
      </p:sp>
      <p:sp>
        <p:nvSpPr>
          <p:cNvPr id="3" name="Rectangle 3">
            <a:extLst>
              <a:ext uri="{FF2B5EF4-FFF2-40B4-BE49-F238E27FC236}">
                <a16:creationId xmlns:a16="http://schemas.microsoft.com/office/drawing/2014/main" id="{4266C003-A6A8-E342-01DD-14307A3A47D3}"/>
              </a:ext>
            </a:extLst>
          </p:cNvPr>
          <p:cNvSpPr txBox="1">
            <a:spLocks noChangeArrowheads="1"/>
          </p:cNvSpPr>
          <p:nvPr/>
        </p:nvSpPr>
        <p:spPr>
          <a:xfrm>
            <a:off x="457200" y="990600"/>
            <a:ext cx="11471448" cy="541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000"/>
              <a:t>"GREENWICH, [</a:t>
            </a:r>
            <a:r>
              <a:rPr lang="en-US" altLang="en-US" sz="2000" i="1">
                <a:solidFill>
                  <a:srgbClr val="FF0000"/>
                </a:solidFill>
              </a:rPr>
              <a:t>I need to look at a </a:t>
            </a:r>
            <a:r>
              <a:rPr lang="en-US" altLang="en-US" sz="2000" i="1">
                <a:solidFill>
                  <a:srgbClr val="FF0000"/>
                </a:solidFill>
                <a:hlinkClick r:id="rId2" action="ppaction://hlinksldjump"/>
              </a:rPr>
              <a:t>map of Virginia </a:t>
            </a:r>
            <a:r>
              <a:rPr lang="en-US" altLang="en-US" sz="2000" i="1">
                <a:solidFill>
                  <a:srgbClr val="FF0000"/>
                </a:solidFill>
              </a:rPr>
              <a:t>in the 18th century to find out exactly where this is</a:t>
            </a:r>
            <a:r>
              <a:rPr lang="en-US" altLang="en-US" sz="2000">
                <a:solidFill>
                  <a:srgbClr val="FF0000"/>
                </a:solidFill>
              </a:rPr>
              <a:t>] </a:t>
            </a:r>
            <a:r>
              <a:rPr lang="en-US" altLang="en-US" sz="2000"/>
              <a:t>Feb. 15, 1770 [</a:t>
            </a:r>
            <a:r>
              <a:rPr lang="en-US" altLang="en-US" sz="2000">
                <a:solidFill>
                  <a:srgbClr val="FF0000"/>
                </a:solidFill>
              </a:rPr>
              <a:t>It must have been a cold time to runaway</a:t>
            </a:r>
            <a:r>
              <a:rPr lang="en-US" altLang="en-US" sz="2000"/>
              <a:t>]. RUN away from the subscriber </a:t>
            </a:r>
            <a:r>
              <a:rPr lang="en-US" altLang="en-US" sz="2000">
                <a:solidFill>
                  <a:srgbClr val="FF0000"/>
                </a:solidFill>
              </a:rPr>
              <a:t>[I think that might mean the person who placed the ad</a:t>
            </a:r>
            <a:r>
              <a:rPr lang="en-US" altLang="en-US" sz="2000"/>
              <a:t>], in Gloucester county , the 5th instant [</a:t>
            </a:r>
            <a:r>
              <a:rPr lang="en-US" altLang="en-US" sz="2000" i="1">
                <a:solidFill>
                  <a:srgbClr val="FF0000"/>
                </a:solidFill>
              </a:rPr>
              <a:t>I have read a lot of these ads and I know that this means the 5th of this month. Looking back up at the dates, I see that he must have run away on the 5th, the owner placed the ad on the 15th, and the newspaper came out on the 22nd</a:t>
            </a:r>
            <a:r>
              <a:rPr lang="en-US" altLang="en-US" sz="2000">
                <a:solidFill>
                  <a:srgbClr val="FF0000"/>
                </a:solidFill>
              </a:rPr>
              <a:t>.</a:t>
            </a:r>
            <a:r>
              <a:rPr lang="en-US" altLang="en-US" sz="2000"/>
              <a:t>], a very likely [</a:t>
            </a:r>
            <a:r>
              <a:rPr lang="en-US" altLang="en-US" sz="2000">
                <a:solidFill>
                  <a:srgbClr val="FF0000"/>
                </a:solidFill>
              </a:rPr>
              <a:t>this is an odd use of the word ‘likely’.– maybe he’s likely to be a good worker</a:t>
            </a:r>
            <a:r>
              <a:rPr lang="en-US" altLang="en-US" sz="2000"/>
              <a:t>  Virginia born Negro fellow named ADAM, of a yellow complexion (</a:t>
            </a:r>
            <a:r>
              <a:rPr lang="en-US" altLang="en-US" sz="2000" i="1"/>
              <a:t>why yellow? Seems weird</a:t>
            </a:r>
            <a:r>
              <a:rPr lang="en-US" altLang="en-US" sz="2000"/>
              <a:t>), about 25 years old, near 6 feet high, by trade a sawyer and cooper [</a:t>
            </a:r>
            <a:r>
              <a:rPr lang="en-US" altLang="en-US" sz="2000">
                <a:solidFill>
                  <a:srgbClr val="FF0000"/>
                </a:solidFill>
              </a:rPr>
              <a:t>this must be some sort of profession but I will need to research this, I found out that one means saws wood, the other that he makes barrels</a:t>
            </a:r>
            <a:r>
              <a:rPr lang="en-US" altLang="en-US" sz="2000"/>
              <a:t>]</a:t>
            </a:r>
            <a:endParaRPr lang="en-US" altLang="en-US" sz="2000" dirty="0"/>
          </a:p>
        </p:txBody>
      </p:sp>
    </p:spTree>
    <p:extLst>
      <p:ext uri="{BB962C8B-B14F-4D97-AF65-F5344CB8AC3E}">
        <p14:creationId xmlns:p14="http://schemas.microsoft.com/office/powerpoint/2010/main" val="80196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ED0AAE2-67B9-6676-62E5-B0D9DD2373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03512" y="34941"/>
            <a:ext cx="8424936" cy="616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1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F7270-68E6-6C21-895D-F92E6BDCC906}"/>
              </a:ext>
            </a:extLst>
          </p:cNvPr>
          <p:cNvSpPr>
            <a:spLocks noGrp="1"/>
          </p:cNvSpPr>
          <p:nvPr>
            <p:ph type="body" sz="quarter" idx="10"/>
          </p:nvPr>
        </p:nvSpPr>
        <p:spPr/>
        <p:txBody>
          <a:bodyPr/>
          <a:lstStyle/>
          <a:p>
            <a:r>
              <a:rPr lang="en-US" dirty="0"/>
              <a:t>Teachers notes slide 11</a:t>
            </a:r>
          </a:p>
        </p:txBody>
      </p:sp>
      <p:sp>
        <p:nvSpPr>
          <p:cNvPr id="3" name="Rectangle 3">
            <a:extLst>
              <a:ext uri="{FF2B5EF4-FFF2-40B4-BE49-F238E27FC236}">
                <a16:creationId xmlns:a16="http://schemas.microsoft.com/office/drawing/2014/main" id="{DF2C086E-5B1D-AA67-80B1-8CA1BCC7A494}"/>
              </a:ext>
            </a:extLst>
          </p:cNvPr>
          <p:cNvSpPr txBox="1">
            <a:spLocks noChangeArrowheads="1"/>
          </p:cNvSpPr>
          <p:nvPr/>
        </p:nvSpPr>
        <p:spPr>
          <a:xfrm>
            <a:off x="191344" y="908720"/>
            <a:ext cx="11712624" cy="6096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1900"/>
              <a:t>he had on when he went away a white plains waistcoat and breeches [</a:t>
            </a:r>
            <a:r>
              <a:rPr lang="en-US" altLang="en-US" sz="1900" i="1">
                <a:solidFill>
                  <a:srgbClr val="FF0000"/>
                </a:solidFill>
              </a:rPr>
              <a:t>that reminds me of britches – maybe it means trousers</a:t>
            </a:r>
            <a:r>
              <a:rPr lang="en-US" altLang="en-US" sz="1900"/>
              <a:t>], knit yarn stockings, Virginia shoes, steel buckles, an oznabrigs shirt [</a:t>
            </a:r>
            <a:r>
              <a:rPr lang="en-US" altLang="en-US" sz="1900" i="1">
                <a:solidFill>
                  <a:srgbClr val="FF0000"/>
                </a:solidFill>
              </a:rPr>
              <a:t>what a strange shirt – I have no idea what type of cloth that might be, but I don’t think it’s a very nice fabric if slaves wore it]</a:t>
            </a:r>
            <a:r>
              <a:rPr lang="en-US" altLang="en-US" sz="1900">
                <a:solidFill>
                  <a:srgbClr val="FF0000"/>
                </a:solidFill>
              </a:rPr>
              <a:t> , </a:t>
            </a:r>
            <a:r>
              <a:rPr lang="en-US" altLang="en-US" sz="1900"/>
              <a:t>and a felt hat. He carried with him a light coloured suit of cloth cloaths [</a:t>
            </a:r>
            <a:r>
              <a:rPr lang="en-US" altLang="en-US" sz="1900" i="1">
                <a:solidFill>
                  <a:srgbClr val="FF0000"/>
                </a:solidFill>
              </a:rPr>
              <a:t>I wonder why he would carry extra clothes if he was trying to make a quick getaway. Maybe they would be useful as a disguise or maybe to trade for food</a:t>
            </a:r>
            <a:r>
              <a:rPr lang="en-US" altLang="en-US" sz="1900"/>
              <a:t>], and other things unknown, and some books; as he can read and write [</a:t>
            </a:r>
            <a:r>
              <a:rPr lang="en-US" altLang="en-US" sz="1900" i="1">
                <a:solidFill>
                  <a:srgbClr val="FF0000"/>
                </a:solidFill>
              </a:rPr>
              <a:t>I'm surprised he can read and write. I wonder how he learned</a:t>
            </a:r>
            <a:r>
              <a:rPr lang="en-US" altLang="en-US" sz="1900"/>
              <a:t>] an indifferent hand </a:t>
            </a:r>
            <a:r>
              <a:rPr lang="en-US" altLang="en-US" sz="1900" i="1">
                <a:solidFill>
                  <a:srgbClr val="FF0000"/>
                </a:solidFill>
              </a:rPr>
              <a:t>[I know this word to mean “showing no feeling” but maybe it means his handwriting is passable but nothing special</a:t>
            </a:r>
            <a:r>
              <a:rPr lang="en-US" altLang="en-US" sz="1900"/>
              <a:t>]  he purposed, when he went off, to forge himself a pass [</a:t>
            </a:r>
            <a:r>
              <a:rPr lang="en-US" altLang="en-US" sz="1900" i="1">
                <a:solidFill>
                  <a:srgbClr val="FF0000"/>
                </a:solidFill>
              </a:rPr>
              <a:t>I guess this means he had to have a pass to even be off his owner's property</a:t>
            </a:r>
            <a:r>
              <a:rPr lang="en-US" altLang="en-US" sz="1900"/>
              <a:t>] to go to Carolina, to pass as a freeman (</a:t>
            </a:r>
            <a:r>
              <a:rPr lang="en-US" altLang="en-US" sz="1900" i="1">
                <a:solidFill>
                  <a:srgbClr val="FF0000"/>
                </a:solidFill>
              </a:rPr>
              <a:t>I guess this means not a slave any more). </a:t>
            </a:r>
            <a:endParaRPr lang="en-US" altLang="en-US" sz="1900" i="1" dirty="0">
              <a:solidFill>
                <a:srgbClr val="FF0000"/>
              </a:solidFill>
            </a:endParaRPr>
          </a:p>
        </p:txBody>
      </p:sp>
    </p:spTree>
    <p:extLst>
      <p:ext uri="{BB962C8B-B14F-4D97-AF65-F5344CB8AC3E}">
        <p14:creationId xmlns:p14="http://schemas.microsoft.com/office/powerpoint/2010/main" val="300021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7D108-DA37-3CB5-39D5-0553FCF7BD33}"/>
              </a:ext>
            </a:extLst>
          </p:cNvPr>
          <p:cNvSpPr>
            <a:spLocks noGrp="1"/>
          </p:cNvSpPr>
          <p:nvPr>
            <p:ph type="body" sz="quarter" idx="10"/>
          </p:nvPr>
        </p:nvSpPr>
        <p:spPr/>
        <p:txBody>
          <a:bodyPr/>
          <a:lstStyle/>
          <a:p>
            <a:r>
              <a:rPr lang="en-US" dirty="0"/>
              <a:t>Teachers notes slide 13</a:t>
            </a:r>
          </a:p>
        </p:txBody>
      </p:sp>
      <p:sp>
        <p:nvSpPr>
          <p:cNvPr id="3" name="Rectangle 2">
            <a:extLst>
              <a:ext uri="{FF2B5EF4-FFF2-40B4-BE49-F238E27FC236}">
                <a16:creationId xmlns:a16="http://schemas.microsoft.com/office/drawing/2014/main" id="{717B040F-55DB-F786-B265-0519DA9544B0}"/>
              </a:ext>
            </a:extLst>
          </p:cNvPr>
          <p:cNvSpPr txBox="1">
            <a:spLocks noChangeArrowheads="1"/>
          </p:cNvSpPr>
          <p:nvPr/>
        </p:nvSpPr>
        <p:spPr>
          <a:xfrm>
            <a:off x="479376" y="1700808"/>
            <a:ext cx="11255424"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400"/>
              <a:t>I will give FORTY SHILLINGS [</a:t>
            </a:r>
            <a:r>
              <a:rPr lang="en-US" altLang="en-US" sz="2400">
                <a:solidFill>
                  <a:srgbClr val="FF0000"/>
                </a:solidFill>
              </a:rPr>
              <a:t>I have to investigate how much that is, sounds a lot</a:t>
            </a:r>
            <a:r>
              <a:rPr lang="en-US" altLang="en-US" sz="2400"/>
              <a:t>] reward, besides the allowance by law, to any person that delivers the said slave to me, or either of my overseers, in this county; and if taken in Carolina FIVE POUNDS [I </a:t>
            </a:r>
            <a:r>
              <a:rPr lang="en-US" altLang="en-US" sz="2400">
                <a:solidFill>
                  <a:srgbClr val="FF0000"/>
                </a:solidFill>
              </a:rPr>
              <a:t>don’t know anything about their money except that one pound equalled 20 shillings</a:t>
            </a:r>
            <a:r>
              <a:rPr lang="en-US" altLang="en-US" sz="2400"/>
              <a:t>]. JOHN FOX.</a:t>
            </a:r>
          </a:p>
          <a:p>
            <a:pPr>
              <a:lnSpc>
                <a:spcPct val="150000"/>
              </a:lnSpc>
            </a:pPr>
            <a:endParaRPr lang="en-US" altLang="en-US" sz="2400"/>
          </a:p>
          <a:p>
            <a:pPr>
              <a:lnSpc>
                <a:spcPct val="150000"/>
              </a:lnSpc>
            </a:pPr>
            <a:endParaRPr lang="en-US" altLang="en-US" sz="2400" dirty="0"/>
          </a:p>
        </p:txBody>
      </p:sp>
    </p:spTree>
    <p:extLst>
      <p:ext uri="{BB962C8B-B14F-4D97-AF65-F5344CB8AC3E}">
        <p14:creationId xmlns:p14="http://schemas.microsoft.com/office/powerpoint/2010/main" val="377307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8EA1FB-D616-DCCA-2650-18826D432187}"/>
              </a:ext>
            </a:extLst>
          </p:cNvPr>
          <p:cNvSpPr>
            <a:spLocks noGrp="1"/>
          </p:cNvSpPr>
          <p:nvPr>
            <p:ph type="body" sz="quarter" idx="10"/>
          </p:nvPr>
        </p:nvSpPr>
        <p:spPr/>
        <p:txBody>
          <a:bodyPr/>
          <a:lstStyle/>
          <a:p>
            <a:r>
              <a:rPr lang="en-US" dirty="0"/>
              <a:t>Weigh up this runaway’s chances of success</a:t>
            </a:r>
          </a:p>
        </p:txBody>
      </p:sp>
      <p:sp>
        <p:nvSpPr>
          <p:cNvPr id="3" name="Rectangle 3">
            <a:extLst>
              <a:ext uri="{FF2B5EF4-FFF2-40B4-BE49-F238E27FC236}">
                <a16:creationId xmlns:a16="http://schemas.microsoft.com/office/drawing/2014/main" id="{5702BBE4-B31A-150A-EDEC-38335CCAD000}"/>
              </a:ext>
            </a:extLst>
          </p:cNvPr>
          <p:cNvSpPr txBox="1">
            <a:spLocks noChangeArrowheads="1"/>
          </p:cNvSpPr>
          <p:nvPr/>
        </p:nvSpPr>
        <p:spPr>
          <a:xfrm>
            <a:off x="263352" y="980728"/>
            <a:ext cx="1154345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000" i="1" dirty="0"/>
              <a:t>December 10, 1736. RAN away from my House, in York Town, the 14th of November last, a Negro Fellow, named Quash. He is middle </a:t>
            </a:r>
            <a:r>
              <a:rPr lang="en-US" altLang="en-US" sz="2000" i="1" dirty="0" err="1"/>
              <a:t>siz'd</a:t>
            </a:r>
            <a:r>
              <a:rPr lang="en-US" altLang="en-US" sz="2000" i="1" dirty="0"/>
              <a:t>, about 27 Years old, speaks very good English, has small Eyes, and has lost the great Toe of his right Foot: He had on, when he went away, an old Kersey </a:t>
            </a:r>
            <a:r>
              <a:rPr lang="en-US" altLang="en-US" sz="2000" i="1" dirty="0" err="1"/>
              <a:t>Wastecoat</a:t>
            </a:r>
            <a:r>
              <a:rPr lang="en-US" altLang="en-US" sz="2000" i="1" dirty="0"/>
              <a:t>, a very good </a:t>
            </a:r>
            <a:r>
              <a:rPr lang="en-US" altLang="en-US" sz="2000" i="1" dirty="0" err="1"/>
              <a:t>Oznabrigg</a:t>
            </a:r>
            <a:r>
              <a:rPr lang="en-US" altLang="en-US" sz="2000" i="1" dirty="0"/>
              <a:t> Shirt, white Cotton Breeches, Yarn Stockings, and a Pair of Shoes, with Bath </a:t>
            </a:r>
            <a:r>
              <a:rPr lang="en-US" altLang="en-US" sz="2000" i="1" dirty="0" err="1"/>
              <a:t>Mettal</a:t>
            </a:r>
            <a:r>
              <a:rPr lang="en-US" altLang="en-US" sz="2000" i="1" dirty="0"/>
              <a:t> Buckles. Whoever brings the said Negro to my House, shall have Ten Shillings Reward. William Nelson. </a:t>
            </a:r>
            <a:endParaRPr lang="en-US" altLang="en-US" sz="2000" dirty="0"/>
          </a:p>
          <a:p>
            <a:pPr>
              <a:lnSpc>
                <a:spcPct val="150000"/>
              </a:lnSpc>
            </a:pPr>
            <a:r>
              <a:rPr lang="en-US" altLang="en-US" sz="2000" dirty="0">
                <a:solidFill>
                  <a:srgbClr val="FF0000"/>
                </a:solidFill>
              </a:rPr>
              <a:t>Quash speaks "very good English." This may help Quash in his efforts to escape. Although he has lost his big toe, there were no other indication that Quash was did not have the physical stamina to stay on the run. December may not be a very good time to hide outside, this could hurt </a:t>
            </a:r>
            <a:r>
              <a:rPr lang="en-US" altLang="en-US" sz="2000" dirty="0" err="1">
                <a:solidFill>
                  <a:srgbClr val="FF0000"/>
                </a:solidFill>
              </a:rPr>
              <a:t>Quash's</a:t>
            </a:r>
            <a:r>
              <a:rPr lang="en-US" altLang="en-US" sz="2000" dirty="0">
                <a:solidFill>
                  <a:srgbClr val="FF0000"/>
                </a:solidFill>
              </a:rPr>
              <a:t> chances for success. In his </a:t>
            </a:r>
            <a:r>
              <a:rPr lang="en-US" altLang="en-US" sz="2000" dirty="0" err="1">
                <a:solidFill>
                  <a:srgbClr val="FF0000"/>
                </a:solidFill>
              </a:rPr>
              <a:t>favour</a:t>
            </a:r>
            <a:r>
              <a:rPr lang="en-US" altLang="en-US" sz="2000" dirty="0">
                <a:solidFill>
                  <a:srgbClr val="FF0000"/>
                </a:solidFill>
              </a:rPr>
              <a:t>, Quash appeared to be well clothed.</a:t>
            </a:r>
          </a:p>
        </p:txBody>
      </p:sp>
    </p:spTree>
    <p:extLst>
      <p:ext uri="{BB962C8B-B14F-4D97-AF65-F5344CB8AC3E}">
        <p14:creationId xmlns:p14="http://schemas.microsoft.com/office/powerpoint/2010/main" val="46493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4E7EA-DFDB-48EC-7459-F0C5602252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1149" r="3448"/>
          <a:stretch>
            <a:fillRect/>
          </a:stretch>
        </p:blipFill>
        <p:spPr>
          <a:xfrm>
            <a:off x="3359696" y="188640"/>
            <a:ext cx="3967728" cy="6093296"/>
          </a:xfrm>
          <a:prstGeom prst="rect">
            <a:avLst/>
          </a:prstGeom>
          <a:noFill/>
          <a:ln/>
        </p:spPr>
      </p:pic>
    </p:spTree>
    <p:extLst>
      <p:ext uri="{BB962C8B-B14F-4D97-AF65-F5344CB8AC3E}">
        <p14:creationId xmlns:p14="http://schemas.microsoft.com/office/powerpoint/2010/main" val="399592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C57BE96-9369-2B8B-6152-50A43E9619FD}"/>
              </a:ext>
            </a:extLst>
          </p:cNvPr>
          <p:cNvSpPr txBox="1">
            <a:spLocks noChangeArrowheads="1"/>
          </p:cNvSpPr>
          <p:nvPr/>
        </p:nvSpPr>
        <p:spPr>
          <a:xfrm>
            <a:off x="839416" y="2060848"/>
            <a:ext cx="10729192" cy="2709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GB" altLang="en-US" sz="4800" dirty="0"/>
              <a:t>Can you work out who was most likely to run away successfully?</a:t>
            </a:r>
            <a:endParaRPr lang="en-US" altLang="en-US" sz="4800" dirty="0"/>
          </a:p>
        </p:txBody>
      </p:sp>
    </p:spTree>
    <p:extLst>
      <p:ext uri="{BB962C8B-B14F-4D97-AF65-F5344CB8AC3E}">
        <p14:creationId xmlns:p14="http://schemas.microsoft.com/office/powerpoint/2010/main" val="245644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D08ECC-CFE3-3643-E3FB-1A2643DA5BD0}"/>
              </a:ext>
            </a:extLst>
          </p:cNvPr>
          <p:cNvSpPr>
            <a:spLocks noGrp="1"/>
          </p:cNvSpPr>
          <p:nvPr>
            <p:ph type="body" sz="quarter" idx="10"/>
          </p:nvPr>
        </p:nvSpPr>
        <p:spPr/>
        <p:txBody>
          <a:bodyPr/>
          <a:lstStyle/>
          <a:p>
            <a:r>
              <a:rPr lang="en-US" dirty="0"/>
              <a:t>Credits</a:t>
            </a:r>
          </a:p>
        </p:txBody>
      </p:sp>
      <p:sp>
        <p:nvSpPr>
          <p:cNvPr id="4" name="Rectangle 3">
            <a:extLst>
              <a:ext uri="{FF2B5EF4-FFF2-40B4-BE49-F238E27FC236}">
                <a16:creationId xmlns:a16="http://schemas.microsoft.com/office/drawing/2014/main" id="{413BE180-D31A-7BCA-E6CA-019BA5397CD8}"/>
              </a:ext>
            </a:extLst>
          </p:cNvPr>
          <p:cNvSpPr txBox="1">
            <a:spLocks noChangeArrowheads="1"/>
          </p:cNvSpPr>
          <p:nvPr/>
        </p:nvSpPr>
        <p:spPr>
          <a:xfrm>
            <a:off x="457200" y="1600200"/>
            <a:ext cx="1111140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a:t>© Copyright 2005 by Tom Costa and The Rector and Visitors of the University of Virginia . </a:t>
            </a:r>
          </a:p>
          <a:p>
            <a:pPr>
              <a:lnSpc>
                <a:spcPct val="150000"/>
              </a:lnSpc>
            </a:pPr>
            <a:r>
              <a:rPr lang="en-GB" altLang="en-US"/>
              <a:t>We are grateful to Tom for kindly allowing us to adapt his original approaches to suit a UK audience.</a:t>
            </a:r>
            <a:endParaRPr lang="en-US" altLang="en-US" dirty="0"/>
          </a:p>
        </p:txBody>
      </p:sp>
    </p:spTree>
    <p:extLst>
      <p:ext uri="{BB962C8B-B14F-4D97-AF65-F5344CB8AC3E}">
        <p14:creationId xmlns:p14="http://schemas.microsoft.com/office/powerpoint/2010/main" val="11524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1EC0D0E-52EE-4AFD-A6DC-1689357AD5B3}"/>
              </a:ext>
            </a:extLst>
          </p:cNvPr>
          <p:cNvSpPr txBox="1">
            <a:spLocks noChangeArrowheads="1"/>
          </p:cNvSpPr>
          <p:nvPr/>
        </p:nvSpPr>
        <p:spPr>
          <a:xfrm>
            <a:off x="778060" y="1340768"/>
            <a:ext cx="1139944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3200" dirty="0"/>
              <a:t>   When a slave or servant ran away, masters often placed remarkably detailed advertisements for their return. Sheriffs and other county officials also often advertised the capture of runaways or suspected runaways. </a:t>
            </a:r>
          </a:p>
        </p:txBody>
      </p:sp>
    </p:spTree>
    <p:extLst>
      <p:ext uri="{BB962C8B-B14F-4D97-AF65-F5344CB8AC3E}">
        <p14:creationId xmlns:p14="http://schemas.microsoft.com/office/powerpoint/2010/main" val="193732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70CC64-AC4E-1EDF-790B-4E816A620FD7}"/>
              </a:ext>
            </a:extLst>
          </p:cNvPr>
          <p:cNvSpPr>
            <a:spLocks noGrp="1"/>
          </p:cNvSpPr>
          <p:nvPr>
            <p:ph type="body" sz="quarter" idx="10"/>
          </p:nvPr>
        </p:nvSpPr>
        <p:spPr/>
        <p:txBody>
          <a:bodyPr/>
          <a:lstStyle/>
          <a:p>
            <a:r>
              <a:rPr lang="en-GB" altLang="en-US" dirty="0"/>
              <a:t>Let’s look at one example</a:t>
            </a:r>
            <a:endParaRPr lang="en-US" dirty="0"/>
          </a:p>
        </p:txBody>
      </p:sp>
      <p:sp>
        <p:nvSpPr>
          <p:cNvPr id="3" name="Rectangle 5">
            <a:extLst>
              <a:ext uri="{FF2B5EF4-FFF2-40B4-BE49-F238E27FC236}">
                <a16:creationId xmlns:a16="http://schemas.microsoft.com/office/drawing/2014/main" id="{CD0F950D-0D3F-185E-50B1-496F845379A4}"/>
              </a:ext>
            </a:extLst>
          </p:cNvPr>
          <p:cNvSpPr txBox="1">
            <a:spLocks noChangeArrowheads="1"/>
          </p:cNvSpPr>
          <p:nvPr/>
        </p:nvSpPr>
        <p:spPr>
          <a:xfrm>
            <a:off x="479376" y="1196752"/>
            <a:ext cx="1103940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a:t>   In 1770, three newly imported Africans ran away from James Buchanan of Richmond. They had arrived in a cargo of 240 slaves</a:t>
            </a:r>
            <a:endParaRPr lang="en-US" altLang="en-US" dirty="0"/>
          </a:p>
        </p:txBody>
      </p:sp>
      <p:pic>
        <p:nvPicPr>
          <p:cNvPr id="4" name="Picture 7">
            <a:extLst>
              <a:ext uri="{FF2B5EF4-FFF2-40B4-BE49-F238E27FC236}">
                <a16:creationId xmlns:a16="http://schemas.microsoft.com/office/drawing/2014/main" id="{E9AE5A7D-CC8C-EA9E-26EF-DE772A1ADC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2567608" y="3284984"/>
            <a:ext cx="6584032" cy="2697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37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CE8DF67F-7929-F75D-BBB1-5DEE8659E84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1624" y="188640"/>
            <a:ext cx="6890851" cy="5961269"/>
          </a:xfrm>
          <a:prstGeom prst="rect">
            <a:avLst/>
          </a:prstGeom>
          <a:noFill/>
          <a:extLst>
            <a:ext uri="{909E8E84-426E-40DD-AFC4-6F175D3DCCD1}">
              <a14:hiddenFill xmlns:a14="http://schemas.microsoft.com/office/drawing/2010/main">
                <a:solidFill>
                  <a:srgbClr val="FFFFFF"/>
                </a:solidFill>
              </a14:hiddenFill>
            </a:ext>
          </a:extLst>
        </p:spPr>
      </p:pic>
      <p:sp>
        <p:nvSpPr>
          <p:cNvPr id="3" name="Oval 6">
            <a:extLst>
              <a:ext uri="{FF2B5EF4-FFF2-40B4-BE49-F238E27FC236}">
                <a16:creationId xmlns:a16="http://schemas.microsoft.com/office/drawing/2014/main" id="{DEE341C5-A965-D1C5-5346-FA5016FAE0DD}"/>
              </a:ext>
            </a:extLst>
          </p:cNvPr>
          <p:cNvSpPr>
            <a:spLocks noChangeArrowheads="1"/>
          </p:cNvSpPr>
          <p:nvPr/>
        </p:nvSpPr>
        <p:spPr bwMode="auto">
          <a:xfrm>
            <a:off x="8011674" y="137772"/>
            <a:ext cx="1286001" cy="609853"/>
          </a:xfrm>
          <a:prstGeom prst="ellipse">
            <a:avLst/>
          </a:prstGeom>
          <a:solidFill>
            <a:srgbClr val="FF0000">
              <a:alpha val="17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7">
            <a:extLst>
              <a:ext uri="{FF2B5EF4-FFF2-40B4-BE49-F238E27FC236}">
                <a16:creationId xmlns:a16="http://schemas.microsoft.com/office/drawing/2014/main" id="{0B6B23EF-B84B-F706-57AA-70E3827C31D2}"/>
              </a:ext>
            </a:extLst>
          </p:cNvPr>
          <p:cNvSpPr>
            <a:spLocks noChangeArrowheads="1"/>
          </p:cNvSpPr>
          <p:nvPr/>
        </p:nvSpPr>
        <p:spPr bwMode="auto">
          <a:xfrm>
            <a:off x="5591944" y="260648"/>
            <a:ext cx="1692106" cy="406568"/>
          </a:xfrm>
          <a:prstGeom prst="ellipse">
            <a:avLst/>
          </a:prstGeom>
          <a:solidFill>
            <a:srgbClr val="00FF00">
              <a:alpha val="17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Oval 8">
            <a:extLst>
              <a:ext uri="{FF2B5EF4-FFF2-40B4-BE49-F238E27FC236}">
                <a16:creationId xmlns:a16="http://schemas.microsoft.com/office/drawing/2014/main" id="{F8CD39B0-ABAE-C550-F6F0-E6D4888ED346}"/>
              </a:ext>
            </a:extLst>
          </p:cNvPr>
          <p:cNvSpPr>
            <a:spLocks noChangeArrowheads="1"/>
          </p:cNvSpPr>
          <p:nvPr/>
        </p:nvSpPr>
        <p:spPr bwMode="auto">
          <a:xfrm>
            <a:off x="6031800" y="5175933"/>
            <a:ext cx="3113475" cy="745376"/>
          </a:xfrm>
          <a:prstGeom prst="ellipse">
            <a:avLst/>
          </a:prstGeom>
          <a:solidFill>
            <a:schemeClr val="accent1">
              <a:alpha val="27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9">
            <a:extLst>
              <a:ext uri="{FF2B5EF4-FFF2-40B4-BE49-F238E27FC236}">
                <a16:creationId xmlns:a16="http://schemas.microsoft.com/office/drawing/2014/main" id="{226598DC-5F38-497D-7406-B15EB82E6B94}"/>
              </a:ext>
            </a:extLst>
          </p:cNvPr>
          <p:cNvSpPr>
            <a:spLocks noChangeArrowheads="1"/>
          </p:cNvSpPr>
          <p:nvPr/>
        </p:nvSpPr>
        <p:spPr bwMode="auto">
          <a:xfrm>
            <a:off x="4295800" y="620688"/>
            <a:ext cx="2301264" cy="745376"/>
          </a:xfrm>
          <a:prstGeom prst="ellipse">
            <a:avLst/>
          </a:prstGeom>
          <a:solidFill>
            <a:srgbClr val="FFFF99">
              <a:alpha val="23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0">
            <a:extLst>
              <a:ext uri="{FF2B5EF4-FFF2-40B4-BE49-F238E27FC236}">
                <a16:creationId xmlns:a16="http://schemas.microsoft.com/office/drawing/2014/main" id="{45AE90CB-F03E-0518-4525-E10A9A815EEF}"/>
              </a:ext>
            </a:extLst>
          </p:cNvPr>
          <p:cNvSpPr txBox="1">
            <a:spLocks noChangeArrowheads="1"/>
          </p:cNvSpPr>
          <p:nvPr/>
        </p:nvSpPr>
        <p:spPr bwMode="auto">
          <a:xfrm>
            <a:off x="119336" y="5157192"/>
            <a:ext cx="3107834"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altLang="en-US" dirty="0">
                <a:solidFill>
                  <a:schemeClr val="tx1"/>
                </a:solidFill>
              </a:rPr>
              <a:t>Advertisement/Reward offered</a:t>
            </a:r>
            <a:endParaRPr lang="en-US" altLang="en-US" dirty="0">
              <a:solidFill>
                <a:schemeClr val="tx1"/>
              </a:solidFill>
            </a:endParaRPr>
          </a:p>
        </p:txBody>
      </p:sp>
    </p:spTree>
    <p:extLst>
      <p:ext uri="{BB962C8B-B14F-4D97-AF65-F5344CB8AC3E}">
        <p14:creationId xmlns:p14="http://schemas.microsoft.com/office/powerpoint/2010/main" val="196414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4B543CB-99EE-593D-CC5F-BE8A7E648719}"/>
              </a:ext>
            </a:extLst>
          </p:cNvPr>
          <p:cNvSpPr txBox="1">
            <a:spLocks noChangeArrowheads="1"/>
          </p:cNvSpPr>
          <p:nvPr/>
        </p:nvSpPr>
        <p:spPr>
          <a:xfrm>
            <a:off x="0" y="404664"/>
            <a:ext cx="5310064" cy="579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endParaRPr lang="en-US" altLang="en-US" sz="1400" dirty="0"/>
          </a:p>
          <a:p>
            <a:pPr>
              <a:lnSpc>
                <a:spcPct val="150000"/>
              </a:lnSpc>
              <a:buFontTx/>
              <a:buNone/>
            </a:pPr>
            <a:r>
              <a:rPr lang="en-US" altLang="en-US" sz="1400" dirty="0"/>
              <a:t>       </a:t>
            </a:r>
            <a:r>
              <a:rPr lang="en-US" altLang="en-US" sz="2000" dirty="0"/>
              <a:t>RUN away from the subscriber, three negro fellows, imported  from Africa in the ship </a:t>
            </a:r>
            <a:r>
              <a:rPr lang="en-US" altLang="en-US" sz="2000" dirty="0" err="1"/>
              <a:t>Yanimarew</a:t>
            </a:r>
            <a:r>
              <a:rPr lang="en-US" altLang="en-US" sz="2000" dirty="0"/>
              <a:t>. One is about 28 years of age, 5 feet 9 or 10 inches high, slim made, long visaged, and of a very dark complexion; another of about the same age and complexion; the third about 26 years of age, 5 feet 6 or 7 inches high, well made. They are all a little pitted with the smallpox, and cannot speak so as to be understood in English.</a:t>
            </a:r>
            <a:r>
              <a:rPr lang="en-US" altLang="en-US" sz="1800" dirty="0"/>
              <a:t> </a:t>
            </a:r>
          </a:p>
          <a:p>
            <a:pPr>
              <a:lnSpc>
                <a:spcPct val="80000"/>
              </a:lnSpc>
              <a:buFontTx/>
              <a:buNone/>
            </a:pPr>
            <a:endParaRPr lang="en-US" altLang="en-US" sz="1800" dirty="0"/>
          </a:p>
          <a:p>
            <a:pPr>
              <a:lnSpc>
                <a:spcPct val="80000"/>
              </a:lnSpc>
              <a:buFontTx/>
              <a:buNone/>
            </a:pPr>
            <a:r>
              <a:rPr lang="en-US" altLang="en-US" sz="1800" b="1" i="1" dirty="0">
                <a:solidFill>
                  <a:schemeClr val="accent2"/>
                </a:solidFill>
              </a:rPr>
              <a:t>     </a:t>
            </a:r>
          </a:p>
          <a:p>
            <a:pPr>
              <a:lnSpc>
                <a:spcPct val="80000"/>
              </a:lnSpc>
              <a:buFontTx/>
              <a:buNone/>
            </a:pPr>
            <a:r>
              <a:rPr lang="en-US" altLang="en-US" sz="1800" b="1" i="1" dirty="0">
                <a:solidFill>
                  <a:schemeClr val="accent2"/>
                </a:solidFill>
              </a:rPr>
              <a:t>     </a:t>
            </a:r>
            <a:endParaRPr lang="en-US" altLang="en-US" sz="1200" dirty="0"/>
          </a:p>
        </p:txBody>
      </p:sp>
      <p:pic>
        <p:nvPicPr>
          <p:cNvPr id="3" name="Picture 7">
            <a:extLst>
              <a:ext uri="{FF2B5EF4-FFF2-40B4-BE49-F238E27FC236}">
                <a16:creationId xmlns:a16="http://schemas.microsoft.com/office/drawing/2014/main" id="{DF67B930-C007-BC56-B641-1DD2926C76F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462464" y="1014264"/>
            <a:ext cx="4724400" cy="3544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Line 12">
            <a:extLst>
              <a:ext uri="{FF2B5EF4-FFF2-40B4-BE49-F238E27FC236}">
                <a16:creationId xmlns:a16="http://schemas.microsoft.com/office/drawing/2014/main" id="{1121B5D3-42CC-FB02-34F3-02CD6B29693B}"/>
              </a:ext>
            </a:extLst>
          </p:cNvPr>
          <p:cNvSpPr>
            <a:spLocks noChangeShapeType="1"/>
          </p:cNvSpPr>
          <p:nvPr/>
        </p:nvSpPr>
        <p:spPr bwMode="auto">
          <a:xfrm>
            <a:off x="5538664" y="480864"/>
            <a:ext cx="19812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15">
            <a:extLst>
              <a:ext uri="{FF2B5EF4-FFF2-40B4-BE49-F238E27FC236}">
                <a16:creationId xmlns:a16="http://schemas.microsoft.com/office/drawing/2014/main" id="{EB366CE8-5E04-6C0B-8244-C63D5986704D}"/>
              </a:ext>
            </a:extLst>
          </p:cNvPr>
          <p:cNvSpPr>
            <a:spLocks noChangeShapeType="1"/>
          </p:cNvSpPr>
          <p:nvPr/>
        </p:nvSpPr>
        <p:spPr bwMode="auto">
          <a:xfrm flipH="1">
            <a:off x="8739064" y="2614464"/>
            <a:ext cx="381000" cy="3810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16">
            <a:extLst>
              <a:ext uri="{FF2B5EF4-FFF2-40B4-BE49-F238E27FC236}">
                <a16:creationId xmlns:a16="http://schemas.microsoft.com/office/drawing/2014/main" id="{F255CDB0-3DEB-E9A7-A41C-B44A75CD7560}"/>
              </a:ext>
            </a:extLst>
          </p:cNvPr>
          <p:cNvSpPr txBox="1">
            <a:spLocks noChangeArrowheads="1"/>
          </p:cNvSpPr>
          <p:nvPr/>
        </p:nvSpPr>
        <p:spPr bwMode="auto">
          <a:xfrm>
            <a:off x="1576264" y="176064"/>
            <a:ext cx="4137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000" b="1" dirty="0"/>
              <a:t>RICHMOND, November 28, 1770</a:t>
            </a:r>
            <a:endParaRPr lang="en-US" altLang="en-US" sz="2000" b="1" dirty="0"/>
          </a:p>
        </p:txBody>
      </p:sp>
      <p:sp>
        <p:nvSpPr>
          <p:cNvPr id="8" name="TextBox 7">
            <a:extLst>
              <a:ext uri="{FF2B5EF4-FFF2-40B4-BE49-F238E27FC236}">
                <a16:creationId xmlns:a16="http://schemas.microsoft.com/office/drawing/2014/main" id="{2927F6AE-4A2B-A93F-CC80-0C6C0C1367C4}"/>
              </a:ext>
            </a:extLst>
          </p:cNvPr>
          <p:cNvSpPr txBox="1"/>
          <p:nvPr/>
        </p:nvSpPr>
        <p:spPr>
          <a:xfrm>
            <a:off x="5735960" y="5229200"/>
            <a:ext cx="6222670" cy="904863"/>
          </a:xfrm>
          <a:prstGeom prst="rect">
            <a:avLst/>
          </a:prstGeom>
          <a:noFill/>
        </p:spPr>
        <p:txBody>
          <a:bodyPr wrap="square">
            <a:spAutoFit/>
          </a:bodyPr>
          <a:lstStyle/>
          <a:p>
            <a:pPr>
              <a:lnSpc>
                <a:spcPct val="80000"/>
              </a:lnSpc>
              <a:buFontTx/>
              <a:buNone/>
            </a:pPr>
            <a:r>
              <a:rPr lang="en-US" altLang="en-US" sz="1800" b="1" i="1" dirty="0">
                <a:solidFill>
                  <a:schemeClr val="accent2"/>
                </a:solidFill>
              </a:rPr>
              <a:t>When the ship arrived, smallpox was raging aboard, and the 240 Africans on board were quarantined ashore</a:t>
            </a:r>
            <a:r>
              <a:rPr lang="en-US" altLang="en-US" sz="1200" b="1" i="1" dirty="0">
                <a:solidFill>
                  <a:schemeClr val="accent2"/>
                </a:solidFill>
              </a:rPr>
              <a:t>.</a:t>
            </a:r>
          </a:p>
          <a:p>
            <a:pPr>
              <a:lnSpc>
                <a:spcPct val="80000"/>
              </a:lnSpc>
              <a:buFontTx/>
              <a:buNone/>
            </a:pPr>
            <a:r>
              <a:rPr lang="en-US" altLang="en-US" sz="1200" dirty="0"/>
              <a:t> </a:t>
            </a:r>
          </a:p>
        </p:txBody>
      </p:sp>
    </p:spTree>
    <p:extLst>
      <p:ext uri="{BB962C8B-B14F-4D97-AF65-F5344CB8AC3E}">
        <p14:creationId xmlns:p14="http://schemas.microsoft.com/office/powerpoint/2010/main" val="91700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linds(horizontal)">
                                      <p:cBhvr>
                                        <p:cTn id="13" dur="500"/>
                                        <p:tgtEl>
                                          <p:spTgt spid="2">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D2C07DC-ED3C-61A2-F18E-0BBB1200C947}"/>
              </a:ext>
            </a:extLst>
          </p:cNvPr>
          <p:cNvSpPr txBox="1">
            <a:spLocks noChangeArrowheads="1"/>
          </p:cNvSpPr>
          <p:nvPr/>
        </p:nvSpPr>
        <p:spPr>
          <a:xfrm>
            <a:off x="335360" y="332656"/>
            <a:ext cx="571760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000" dirty="0"/>
              <a:t>    They went off well clothed, in the common dress of field slaves; </a:t>
            </a:r>
            <a:r>
              <a:rPr lang="en-US" altLang="en-US" sz="2000" dirty="0" err="1"/>
              <a:t>osnabrug</a:t>
            </a:r>
            <a:r>
              <a:rPr lang="en-US" altLang="en-US" sz="2000" dirty="0"/>
              <a:t> (linen) shirts, cotton jackets and breeches, plaid hose, and Virginia made shoes, with a dual blanket each.  It is imagined that they were seen some time ago (along with three others of the same cargo) on </a:t>
            </a:r>
            <a:r>
              <a:rPr lang="en-US" altLang="en-US" sz="2000" dirty="0" err="1"/>
              <a:t>Chicahominy</a:t>
            </a:r>
            <a:r>
              <a:rPr lang="en-US" altLang="en-US" sz="2000" dirty="0"/>
              <a:t>, and it is supposed that they are still lurking about the skirts of that swamp. </a:t>
            </a:r>
          </a:p>
          <a:p>
            <a:endParaRPr lang="en-US" altLang="en-US" sz="2000" dirty="0"/>
          </a:p>
        </p:txBody>
      </p:sp>
      <p:sp>
        <p:nvSpPr>
          <p:cNvPr id="3" name="Text Box 10">
            <a:extLst>
              <a:ext uri="{FF2B5EF4-FFF2-40B4-BE49-F238E27FC236}">
                <a16:creationId xmlns:a16="http://schemas.microsoft.com/office/drawing/2014/main" id="{C3E0106F-9EF8-BCF9-5296-B0DE7E28530B}"/>
              </a:ext>
            </a:extLst>
          </p:cNvPr>
          <p:cNvSpPr txBox="1">
            <a:spLocks noChangeArrowheads="1"/>
          </p:cNvSpPr>
          <p:nvPr/>
        </p:nvSpPr>
        <p:spPr bwMode="auto">
          <a:xfrm>
            <a:off x="5591944" y="5229200"/>
            <a:ext cx="1296144" cy="101566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GB" altLang="en-US" sz="2000" dirty="0"/>
              <a:t>The swamp today</a:t>
            </a:r>
            <a:endParaRPr lang="en-US" altLang="en-US" sz="2000" dirty="0"/>
          </a:p>
        </p:txBody>
      </p:sp>
      <p:sp>
        <p:nvSpPr>
          <p:cNvPr id="4" name="Text Box 11">
            <a:extLst>
              <a:ext uri="{FF2B5EF4-FFF2-40B4-BE49-F238E27FC236}">
                <a16:creationId xmlns:a16="http://schemas.microsoft.com/office/drawing/2014/main" id="{C06E4291-421B-A526-F6F1-287885842FD3}"/>
              </a:ext>
            </a:extLst>
          </p:cNvPr>
          <p:cNvSpPr txBox="1">
            <a:spLocks noChangeArrowheads="1"/>
          </p:cNvSpPr>
          <p:nvPr/>
        </p:nvSpPr>
        <p:spPr bwMode="auto">
          <a:xfrm>
            <a:off x="6681341" y="750169"/>
            <a:ext cx="3521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5" name="Text Box 15">
            <a:extLst>
              <a:ext uri="{FF2B5EF4-FFF2-40B4-BE49-F238E27FC236}">
                <a16:creationId xmlns:a16="http://schemas.microsoft.com/office/drawing/2014/main" id="{0136A179-0718-EA40-9208-3914F3A32CAA}"/>
              </a:ext>
            </a:extLst>
          </p:cNvPr>
          <p:cNvSpPr txBox="1">
            <a:spLocks noChangeArrowheads="1"/>
          </p:cNvSpPr>
          <p:nvPr/>
        </p:nvSpPr>
        <p:spPr bwMode="auto">
          <a:xfrm>
            <a:off x="6681341" y="826369"/>
            <a:ext cx="36734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a:p>
            <a:endParaRPr lang="en-GB" altLang="en-US"/>
          </a:p>
          <a:p>
            <a:endParaRPr lang="en-GB" altLang="en-US"/>
          </a:p>
          <a:p>
            <a:endParaRPr lang="en-GB" altLang="en-US"/>
          </a:p>
          <a:p>
            <a:endParaRPr lang="en-GB" altLang="en-US"/>
          </a:p>
          <a:p>
            <a:endParaRPr lang="en-GB" altLang="en-US"/>
          </a:p>
          <a:p>
            <a:endParaRPr lang="en-GB" altLang="en-US"/>
          </a:p>
          <a:p>
            <a:endParaRPr lang="en-US" altLang="en-US"/>
          </a:p>
        </p:txBody>
      </p:sp>
      <p:pic>
        <p:nvPicPr>
          <p:cNvPr id="6" name="Picture 16">
            <a:extLst>
              <a:ext uri="{FF2B5EF4-FFF2-40B4-BE49-F238E27FC236}">
                <a16:creationId xmlns:a16="http://schemas.microsoft.com/office/drawing/2014/main" id="{CAC90DAC-D00E-A325-55CF-3F242033F7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240016" y="332656"/>
            <a:ext cx="4191000" cy="314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Line 19">
            <a:extLst>
              <a:ext uri="{FF2B5EF4-FFF2-40B4-BE49-F238E27FC236}">
                <a16:creationId xmlns:a16="http://schemas.microsoft.com/office/drawing/2014/main" id="{D212848F-32DB-6444-F639-D166A85EB00C}"/>
              </a:ext>
            </a:extLst>
          </p:cNvPr>
          <p:cNvSpPr>
            <a:spLocks noChangeShapeType="1"/>
          </p:cNvSpPr>
          <p:nvPr/>
        </p:nvSpPr>
        <p:spPr bwMode="auto">
          <a:xfrm>
            <a:off x="5706616" y="1094656"/>
            <a:ext cx="3657600" cy="838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 name="Picture 9">
            <a:extLst>
              <a:ext uri="{FF2B5EF4-FFF2-40B4-BE49-F238E27FC236}">
                <a16:creationId xmlns:a16="http://schemas.microsoft.com/office/drawing/2014/main" id="{1712A04B-9491-991C-53E9-51FCAE7B98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960096" y="3660087"/>
            <a:ext cx="3259476" cy="257764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0593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C8C83-DFAF-ADE3-8A48-CA86C4AB1C51}"/>
              </a:ext>
            </a:extLst>
          </p:cNvPr>
          <p:cNvSpPr>
            <a:spLocks noGrp="1"/>
          </p:cNvSpPr>
          <p:nvPr>
            <p:ph type="body" sz="quarter" idx="10"/>
          </p:nvPr>
        </p:nvSpPr>
        <p:spPr/>
        <p:txBody>
          <a:bodyPr/>
          <a:lstStyle/>
          <a:p>
            <a:r>
              <a:rPr lang="en-GB" altLang="en-US" dirty="0"/>
              <a:t>Background</a:t>
            </a:r>
            <a:endParaRPr lang="en-US" dirty="0"/>
          </a:p>
        </p:txBody>
      </p:sp>
      <p:sp>
        <p:nvSpPr>
          <p:cNvPr id="3" name="Rectangle 3">
            <a:extLst>
              <a:ext uri="{FF2B5EF4-FFF2-40B4-BE49-F238E27FC236}">
                <a16:creationId xmlns:a16="http://schemas.microsoft.com/office/drawing/2014/main" id="{2AFE3D24-C043-4118-A911-A50A6500766C}"/>
              </a:ext>
            </a:extLst>
          </p:cNvPr>
          <p:cNvSpPr txBox="1">
            <a:spLocks noChangeArrowheads="1"/>
          </p:cNvSpPr>
          <p:nvPr/>
        </p:nvSpPr>
        <p:spPr>
          <a:xfrm>
            <a:off x="479376" y="1700808"/>
            <a:ext cx="1139944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a:t>   According to the ad, Buchanan has based his guess as to where they had gone on the testimony of an eyewitness who saw the runaways near the swamp, although we do not know how reliable the evidence was. </a:t>
            </a:r>
            <a:br>
              <a:rPr lang="en-US" altLang="en-US"/>
            </a:br>
            <a:r>
              <a:rPr lang="en-US" altLang="en-US"/>
              <a:t>   </a:t>
            </a:r>
            <a:endParaRPr lang="en-US" altLang="en-US" dirty="0"/>
          </a:p>
        </p:txBody>
      </p:sp>
    </p:spTree>
    <p:extLst>
      <p:ext uri="{BB962C8B-B14F-4D97-AF65-F5344CB8AC3E}">
        <p14:creationId xmlns:p14="http://schemas.microsoft.com/office/powerpoint/2010/main" val="38474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F6C38-9245-9834-5692-E1C46AAC2CF9}"/>
              </a:ext>
            </a:extLst>
          </p:cNvPr>
          <p:cNvSpPr>
            <a:spLocks noGrp="1"/>
          </p:cNvSpPr>
          <p:nvPr>
            <p:ph type="body" sz="quarter" idx="10"/>
          </p:nvPr>
        </p:nvSpPr>
        <p:spPr/>
        <p:txBody>
          <a:bodyPr/>
          <a:lstStyle/>
          <a:p>
            <a:r>
              <a:rPr lang="en-GB" altLang="en-US" dirty="0"/>
              <a:t>Let’s do one together</a:t>
            </a:r>
            <a:endParaRPr lang="en-US" dirty="0"/>
          </a:p>
        </p:txBody>
      </p:sp>
      <p:sp>
        <p:nvSpPr>
          <p:cNvPr id="3" name="Text Box 6">
            <a:extLst>
              <a:ext uri="{FF2B5EF4-FFF2-40B4-BE49-F238E27FC236}">
                <a16:creationId xmlns:a16="http://schemas.microsoft.com/office/drawing/2014/main" id="{BF9BC6E5-488C-D8A7-A797-CF43F3442456}"/>
              </a:ext>
            </a:extLst>
          </p:cNvPr>
          <p:cNvSpPr txBox="1">
            <a:spLocks noChangeArrowheads="1"/>
          </p:cNvSpPr>
          <p:nvPr/>
        </p:nvSpPr>
        <p:spPr bwMode="auto">
          <a:xfrm>
            <a:off x="7198296" y="1416968"/>
            <a:ext cx="3434208" cy="9233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GB" altLang="en-US" dirty="0">
                <a:solidFill>
                  <a:schemeClr val="tx1"/>
                </a:solidFill>
              </a:rPr>
              <a:t>This advert appeared in the Virginia Gazette on 22 February 1770 </a:t>
            </a:r>
            <a:endParaRPr lang="en-US" altLang="en-US" dirty="0">
              <a:solidFill>
                <a:schemeClr val="tx1"/>
              </a:solidFill>
            </a:endParaRPr>
          </a:p>
        </p:txBody>
      </p:sp>
      <p:sp>
        <p:nvSpPr>
          <p:cNvPr id="4" name="Text Box 7">
            <a:extLst>
              <a:ext uri="{FF2B5EF4-FFF2-40B4-BE49-F238E27FC236}">
                <a16:creationId xmlns:a16="http://schemas.microsoft.com/office/drawing/2014/main" id="{6D3F442B-46C3-D3B0-DCF0-C741B6696E74}"/>
              </a:ext>
            </a:extLst>
          </p:cNvPr>
          <p:cNvSpPr txBox="1">
            <a:spLocks noChangeArrowheads="1"/>
          </p:cNvSpPr>
          <p:nvPr/>
        </p:nvSpPr>
        <p:spPr bwMode="auto">
          <a:xfrm>
            <a:off x="7198296" y="3245768"/>
            <a:ext cx="4370312" cy="170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GB" altLang="en-US" b="1" dirty="0">
                <a:solidFill>
                  <a:srgbClr val="FF0000"/>
                </a:solidFill>
              </a:rPr>
              <a:t>As I read it through, I’ll try to explain how I try to understand what its saying. Then you will have a go with a document of your choice. Ready?</a:t>
            </a:r>
            <a:endParaRPr lang="en-US" altLang="en-US" b="1" dirty="0">
              <a:solidFill>
                <a:srgbClr val="FF0000"/>
              </a:solidFill>
            </a:endParaRPr>
          </a:p>
        </p:txBody>
      </p:sp>
      <p:pic>
        <p:nvPicPr>
          <p:cNvPr id="5" name="Picture 8">
            <a:extLst>
              <a:ext uri="{FF2B5EF4-FFF2-40B4-BE49-F238E27FC236}">
                <a16:creationId xmlns:a16="http://schemas.microsoft.com/office/drawing/2014/main" id="{A091B4AD-5511-6469-AECC-52630F35E0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559496" y="1340768"/>
            <a:ext cx="5334000" cy="4687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35799896"/>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ly 22" id="{4343296C-888B-6147-8BF3-6C7A3D1DC39F}" vid="{8CAECE28-988C-4841-972C-27A7794459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1375</Words>
  <Application>Microsoft Macintosh PowerPoint</Application>
  <PresentationFormat>Widescreen</PresentationFormat>
  <Paragraphs>49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Nick Thompson</cp:lastModifiedBy>
  <cp:revision>11</cp:revision>
  <dcterms:created xsi:type="dcterms:W3CDTF">2022-11-28T13:12:52Z</dcterms:created>
  <dcterms:modified xsi:type="dcterms:W3CDTF">2022-11-28T14:29:23Z</dcterms:modified>
</cp:coreProperties>
</file>